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Georgia" panose="02040502050405020303" pitchFamily="18" charset="0"/>
      <p:regular r:id="rId37"/>
      <p:bold r:id="rId38"/>
      <p:italic r:id="rId39"/>
      <p:boldItalic r:id="rId40"/>
    </p:embeddedFont>
    <p:embeddedFont>
      <p:font typeface="Kalam" panose="020B0604020202020204" charset="0"/>
      <p:regular r:id="rId41"/>
      <p:bold r:id="rId42"/>
    </p:embeddedFont>
    <p:embeddedFont>
      <p:font typeface="Merriweather"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D0F7FD-E882-4390-9168-7A7D3DC68383}">
  <a:tblStyle styleId="{E4D0F7FD-E882-4390-9168-7A7D3DC683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2" autoAdjust="0"/>
  </p:normalViewPr>
  <p:slideViewPr>
    <p:cSldViewPr snapToGrid="0">
      <p:cViewPr>
        <p:scale>
          <a:sx n="83" d="100"/>
          <a:sy n="83"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58718da3c_0_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58718da3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58718da3c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58718da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58718da3c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58718da3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clearly see SEASONALITY, no Trend.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58e42904c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58e4290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58e42904c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58e42904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58e42904c_0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58e42904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58e42904c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58e42904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values average assigned to next forecasts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58e42904c_0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58e42904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forecasts are set to last value of observation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58e42904c_0_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58e42904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observed value from same time last each year.</a:t>
            </a:r>
            <a:endParaRPr/>
          </a:p>
          <a:p>
            <a:pPr marL="0" lvl="0" indent="0" algn="l" rtl="0">
              <a:spcBef>
                <a:spcPts val="0"/>
              </a:spcBef>
              <a:spcAft>
                <a:spcPts val="0"/>
              </a:spcAft>
              <a:buNone/>
            </a:pPr>
            <a:r>
              <a:rPr lang="en"/>
              <a:t>So 2013 jan will get value of 2012 jan.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58e42904c_0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58e42904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Adds the amount of change over the period of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58e42904c_0_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58e42904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58e42904c_0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58e42904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P-value is not greater than 0.01 (1%)</a:t>
            </a:r>
            <a:endParaRPr/>
          </a:p>
          <a:p>
            <a:pPr marL="0" lvl="0" indent="0" algn="l" rtl="0">
              <a:spcBef>
                <a:spcPts val="0"/>
              </a:spcBef>
              <a:spcAft>
                <a:spcPts val="0"/>
              </a:spcAft>
              <a:buNone/>
            </a:pPr>
            <a:r>
              <a:rPr lang="en"/>
              <a:t>So we reject our null hypothesis of not stationarity.</a:t>
            </a:r>
            <a:endParaRPr/>
          </a:p>
          <a:p>
            <a:pPr marL="0" lvl="0" indent="0" algn="l" rtl="0">
              <a:spcBef>
                <a:spcPts val="0"/>
              </a:spcBef>
              <a:spcAft>
                <a:spcPts val="0"/>
              </a:spcAft>
              <a:buNone/>
            </a:pPr>
            <a:r>
              <a:rPr lang="en"/>
              <a:t>Means our data is stationary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58718da3c_0_1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58718da3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summary(Ur.kpss(table_name)) to calculate the test statistic</a:t>
            </a:r>
            <a:endParaRPr/>
          </a:p>
          <a:p>
            <a:pPr marL="0" lvl="0" indent="0" algn="l" rtl="0">
              <a:spcBef>
                <a:spcPts val="0"/>
              </a:spcBef>
              <a:spcAft>
                <a:spcPts val="0"/>
              </a:spcAft>
              <a:buNone/>
            </a:pPr>
            <a:r>
              <a:rPr lang="en"/>
              <a:t>10 pct means 90% Confidence Interval</a:t>
            </a:r>
            <a:endParaRPr/>
          </a:p>
          <a:p>
            <a:pPr marL="0" lvl="0" indent="0" algn="l" rtl="0">
              <a:spcBef>
                <a:spcPts val="0"/>
              </a:spcBef>
              <a:spcAft>
                <a:spcPts val="0"/>
              </a:spcAft>
              <a:buNone/>
            </a:pPr>
            <a:r>
              <a:rPr lang="en"/>
              <a:t>Test statistic &lt; critical values</a:t>
            </a:r>
            <a:endParaRPr/>
          </a:p>
          <a:p>
            <a:pPr marL="0" lvl="0" indent="0" algn="l" rtl="0">
              <a:spcBef>
                <a:spcPts val="0"/>
              </a:spcBef>
              <a:spcAft>
                <a:spcPts val="0"/>
              </a:spcAft>
              <a:buNone/>
            </a:pPr>
            <a:r>
              <a:rPr lang="en"/>
              <a:t>stationary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58e8c97c4_3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58e8c97c4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1.Holt’s winter method is used in our case because we have seasonal data.</a:t>
            </a:r>
            <a:endParaRPr/>
          </a:p>
          <a:p>
            <a:pPr marL="0" lvl="0" indent="0" algn="l" rtl="0">
              <a:spcBef>
                <a:spcPts val="0"/>
              </a:spcBef>
              <a:spcAft>
                <a:spcPts val="0"/>
              </a:spcAft>
              <a:buNone/>
            </a:pPr>
            <a:r>
              <a:rPr lang="en"/>
              <a:t>2. Also we are using additive method because additive methods are used when we have roughly constant seasonality over the levels (our data has roughly constant seasonality). Multiplicative is used when there is proportional changes in seasonality according to levels. </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58e8c97c4_3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58e8c97c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3.Forecast=estimated data point + trend + seasonality ( (*) when we use multiplicative)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58e8c97c4_6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58e8c97c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9300" lvl="0" indent="-279400" algn="l" rtl="0">
              <a:lnSpc>
                <a:spcPct val="158000"/>
              </a:lnSpc>
              <a:spcBef>
                <a:spcPts val="1700"/>
              </a:spcBef>
              <a:spcAft>
                <a:spcPts val="0"/>
              </a:spcAft>
              <a:buSzPts val="800"/>
              <a:buFont typeface="Georgia"/>
              <a:buChar char="●"/>
            </a:pPr>
            <a:r>
              <a:rPr lang="en" sz="800">
                <a:highlight>
                  <a:srgbClr val="FFFFFF"/>
                </a:highlight>
                <a:latin typeface="Georgia"/>
                <a:ea typeface="Georgia"/>
                <a:cs typeface="Georgia"/>
                <a:sym typeface="Georgia"/>
              </a:rPr>
              <a:t>(P, D, Q )— represents the (p,d,q) for the seasonal part of the time series</a:t>
            </a:r>
            <a:endParaRPr sz="800">
              <a:highlight>
                <a:srgbClr val="FFFFFF"/>
              </a:highlight>
              <a:latin typeface="Georgia"/>
              <a:ea typeface="Georgia"/>
              <a:cs typeface="Georgia"/>
              <a:sym typeface="Georgia"/>
            </a:endParaRPr>
          </a:p>
          <a:p>
            <a:pPr marL="457200" lvl="0" indent="-279400" algn="l" rtl="0">
              <a:lnSpc>
                <a:spcPct val="158000"/>
              </a:lnSpc>
              <a:spcBef>
                <a:spcPts val="0"/>
              </a:spcBef>
              <a:spcAft>
                <a:spcPts val="0"/>
              </a:spcAft>
              <a:buSzPts val="800"/>
              <a:buFont typeface="Georgia"/>
              <a:buChar char="●"/>
            </a:pPr>
            <a:r>
              <a:rPr lang="en" sz="800">
                <a:highlight>
                  <a:srgbClr val="FFFFFF"/>
                </a:highlight>
                <a:latin typeface="Georgia"/>
                <a:ea typeface="Georgia"/>
                <a:cs typeface="Georgia"/>
                <a:sym typeface="Georgia"/>
              </a:rPr>
              <a:t>MA models are used when seasonal auto-correlation is negative</a:t>
            </a:r>
            <a:endParaRPr sz="800">
              <a:highlight>
                <a:srgbClr val="FFFFFF"/>
              </a:highlight>
              <a:latin typeface="Georgia"/>
              <a:ea typeface="Georgia"/>
              <a:cs typeface="Georgia"/>
              <a:sym typeface="Georgia"/>
            </a:endParaRPr>
          </a:p>
          <a:p>
            <a:pPr marL="749300" lvl="0" indent="-279400" algn="l" rtl="0">
              <a:lnSpc>
                <a:spcPct val="158000"/>
              </a:lnSpc>
              <a:spcBef>
                <a:spcPts val="0"/>
              </a:spcBef>
              <a:spcAft>
                <a:spcPts val="0"/>
              </a:spcAft>
              <a:buSzPts val="800"/>
              <a:buFont typeface="Georgia"/>
              <a:buChar char="●"/>
            </a:pPr>
            <a:r>
              <a:rPr lang="en" sz="800">
                <a:highlight>
                  <a:srgbClr val="FFFFFF"/>
                </a:highlight>
                <a:latin typeface="Georgia"/>
                <a:ea typeface="Georgia"/>
                <a:cs typeface="Georgia"/>
                <a:sym typeface="Georgia"/>
              </a:rPr>
              <a:t>A </a:t>
            </a:r>
            <a:r>
              <a:rPr lang="en" sz="800" b="1">
                <a:highlight>
                  <a:srgbClr val="FFFFFF"/>
                </a:highlight>
                <a:latin typeface="Georgia"/>
                <a:ea typeface="Georgia"/>
                <a:cs typeface="Georgia"/>
                <a:sym typeface="Georgia"/>
              </a:rPr>
              <a:t>purely MA model would smooth out these sudden jumps </a:t>
            </a:r>
            <a:r>
              <a:rPr lang="en" sz="800">
                <a:highlight>
                  <a:srgbClr val="FFFFFF"/>
                </a:highlight>
                <a:latin typeface="Georgia"/>
                <a:ea typeface="Georgia"/>
                <a:cs typeface="Georgia"/>
                <a:sym typeface="Georgia"/>
              </a:rPr>
              <a:t>like the exponential smoothing method.</a:t>
            </a:r>
            <a:endParaRPr sz="800">
              <a:highlight>
                <a:srgbClr val="FFFFFF"/>
              </a:highlight>
              <a:latin typeface="Georgia"/>
              <a:ea typeface="Georgia"/>
              <a:cs typeface="Georgia"/>
              <a:sym typeface="Georgia"/>
            </a:endParaRPr>
          </a:p>
          <a:p>
            <a:pPr marL="0" lvl="0" indent="0" algn="l" rtl="0">
              <a:spcBef>
                <a:spcPts val="0"/>
              </a:spcBef>
              <a:spcAft>
                <a:spcPts val="0"/>
              </a:spcAft>
              <a:buNone/>
            </a:pP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58e42904c_2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58e42904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58e8c97c4_6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58e8c97c4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highly corellated as we can see from the residuals plot also that it is almost normally dist but not deviated well</a:t>
            </a:r>
            <a:endParaRPr/>
          </a:p>
          <a:p>
            <a:pPr marL="0" lvl="0" indent="0" algn="l" rtl="0">
              <a:spcBef>
                <a:spcPts val="0"/>
              </a:spcBef>
              <a:spcAft>
                <a:spcPts val="0"/>
              </a:spcAft>
              <a:buNone/>
            </a:pPr>
            <a:r>
              <a:rPr lang="en"/>
              <a:t>It satisfies the condition that lag 1 should be negatively correlated </a:t>
            </a:r>
            <a:endParaRPr/>
          </a:p>
          <a:p>
            <a:pPr marL="0" lvl="0" indent="0" algn="l" rtl="0">
              <a:spcBef>
                <a:spcPts val="0"/>
              </a:spcBef>
              <a:spcAft>
                <a:spcPts val="0"/>
              </a:spcAft>
              <a:buNone/>
            </a:pPr>
            <a:r>
              <a:rPr lang="en"/>
              <a:t>Should drop sharply after a few lags</a:t>
            </a:r>
            <a:endParaRPr/>
          </a:p>
          <a:p>
            <a:pPr marL="0" lvl="0" indent="0" algn="l" rtl="0">
              <a:spcBef>
                <a:spcPts val="0"/>
              </a:spcBef>
              <a:spcAft>
                <a:spcPts val="0"/>
              </a:spcAft>
              <a:buNone/>
            </a:pPr>
            <a:r>
              <a:rPr lang="en"/>
              <a:t>Pacf decreases more gradually</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58e42904c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58e42904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58718da3c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58718da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758b7d90d9_1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58b7d90d9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58718da3c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58718da3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58718da3c_0_1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58718da3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58b7d90d9_1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58b7d90d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58718da3c_0_1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58718da3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58b7d90d9_1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58b7d90d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Half of the world’s remaining tropical forests</a:t>
            </a:r>
            <a:endParaRPr/>
          </a:p>
          <a:p>
            <a:pPr marL="0" lvl="0" indent="0" algn="l" rtl="0">
              <a:spcBef>
                <a:spcPts val="0"/>
              </a:spcBef>
              <a:spcAft>
                <a:spcPts val="0"/>
              </a:spcAft>
              <a:buNone/>
            </a:pPr>
            <a:r>
              <a:rPr lang="en"/>
              <a:t>Texas only 170 million acres and Alaska 425 acres</a:t>
            </a:r>
            <a:endParaRPr/>
          </a:p>
          <a:p>
            <a:pPr marL="0" lvl="0" indent="0" algn="l" rtl="0">
              <a:spcBef>
                <a:spcPts val="0"/>
              </a:spcBef>
              <a:spcAft>
                <a:spcPts val="0"/>
              </a:spcAft>
              <a:buNone/>
            </a:pPr>
            <a:r>
              <a:rPr lang="en"/>
              <a:t>Absorbs 90-140 billion metric tons of carbon which could be catastrophic if released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58b7d90d9_1_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58b7d90d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58b7d90d9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58b7d90d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58718da3c_0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58718da3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atercolor texture">
  <p:cSld name="BLANK_1">
    <p:bg>
      <p:bgPr>
        <a:solidFill>
          <a:schemeClr val="l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a:endParaRPr/>
          </a:p>
        </p:txBody>
      </p:sp>
      <p:sp>
        <p:nvSpPr>
          <p:cNvPr id="13" name="Google Shape;13;p3"/>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p:nvPr/>
        </p:nvSpPr>
        <p:spPr>
          <a:xfrm>
            <a:off x="3417825" y="200"/>
            <a:ext cx="5726100" cy="5143500"/>
          </a:xfrm>
          <a:prstGeom prst="rect">
            <a:avLst/>
          </a:prstGeom>
          <a:gradFill>
            <a:gsLst>
              <a:gs pos="0">
                <a:srgbClr val="FFFFFF">
                  <a:alpha val="0"/>
                </a:srgbClr>
              </a:gs>
              <a:gs pos="50000">
                <a:schemeClr val="lt1"/>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body" idx="1"/>
          </p:nvPr>
        </p:nvSpPr>
        <p:spPr>
          <a:xfrm>
            <a:off x="4384400" y="637800"/>
            <a:ext cx="4097400" cy="1894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sz="2400" i="1"/>
            </a:lvl1pPr>
            <a:lvl2pPr marL="914400" lvl="1" indent="-381000" rtl="0">
              <a:spcBef>
                <a:spcPts val="1000"/>
              </a:spcBef>
              <a:spcAft>
                <a:spcPts val="0"/>
              </a:spcAft>
              <a:buSzPts val="2400"/>
              <a:buChar char="○"/>
              <a:defRPr sz="2400" i="1"/>
            </a:lvl2pPr>
            <a:lvl3pPr marL="1371600" lvl="2" indent="-381000" rtl="0">
              <a:spcBef>
                <a:spcPts val="1000"/>
              </a:spcBef>
              <a:spcAft>
                <a:spcPts val="0"/>
              </a:spcAft>
              <a:buSzPts val="2400"/>
              <a:buChar char="■"/>
              <a:defRPr sz="2400" i="1"/>
            </a:lvl3pPr>
            <a:lvl4pPr marL="1828800" lvl="3" indent="-381000" rtl="0">
              <a:spcBef>
                <a:spcPts val="1000"/>
              </a:spcBef>
              <a:spcAft>
                <a:spcPts val="0"/>
              </a:spcAft>
              <a:buSzPts val="2400"/>
              <a:buChar char="●"/>
              <a:defRPr sz="2400" i="1"/>
            </a:lvl4pPr>
            <a:lvl5pPr marL="2286000" lvl="4" indent="-381000" rtl="0">
              <a:spcBef>
                <a:spcPts val="1000"/>
              </a:spcBef>
              <a:spcAft>
                <a:spcPts val="0"/>
              </a:spcAft>
              <a:buSzPts val="2400"/>
              <a:buChar char="○"/>
              <a:defRPr sz="2400" i="1"/>
            </a:lvl5pPr>
            <a:lvl6pPr marL="2743200" lvl="5" indent="-381000" rtl="0">
              <a:spcBef>
                <a:spcPts val="1000"/>
              </a:spcBef>
              <a:spcAft>
                <a:spcPts val="0"/>
              </a:spcAft>
              <a:buSzPts val="2400"/>
              <a:buChar char="■"/>
              <a:defRPr sz="2400" i="1"/>
            </a:lvl6pPr>
            <a:lvl7pPr marL="3200400" lvl="6" indent="-381000" rtl="0">
              <a:spcBef>
                <a:spcPts val="1000"/>
              </a:spcBef>
              <a:spcAft>
                <a:spcPts val="0"/>
              </a:spcAft>
              <a:buSzPts val="2400"/>
              <a:buChar char="●"/>
              <a:defRPr sz="2400" i="1"/>
            </a:lvl7pPr>
            <a:lvl8pPr marL="3657600" lvl="7" indent="-381000" rtl="0">
              <a:spcBef>
                <a:spcPts val="1000"/>
              </a:spcBef>
              <a:spcAft>
                <a:spcPts val="0"/>
              </a:spcAft>
              <a:buSzPts val="2400"/>
              <a:buChar char="○"/>
              <a:defRPr sz="2400" i="1"/>
            </a:lvl8pPr>
            <a:lvl9pPr marL="4114800" lvl="8" indent="-381000">
              <a:spcBef>
                <a:spcPts val="1000"/>
              </a:spcBef>
              <a:spcAft>
                <a:spcPts val="1000"/>
              </a:spcAft>
              <a:buSzPts val="2400"/>
              <a:buChar char="■"/>
              <a:defRPr sz="2400" i="1"/>
            </a:lvl9pPr>
          </a:lstStyle>
          <a:p>
            <a:endParaRPr/>
          </a:p>
        </p:txBody>
      </p:sp>
      <p:sp>
        <p:nvSpPr>
          <p:cNvPr id="17" name="Google Shape;17;p4"/>
          <p:cNvSpPr txBox="1"/>
          <p:nvPr/>
        </p:nvSpPr>
        <p:spPr>
          <a:xfrm>
            <a:off x="3851000" y="476575"/>
            <a:ext cx="12423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accent2"/>
                </a:solidFill>
                <a:latin typeface="Kalam"/>
                <a:ea typeface="Kalam"/>
                <a:cs typeface="Kalam"/>
                <a:sym typeface="Kalam"/>
              </a:rPr>
              <a:t>“</a:t>
            </a:r>
            <a:endParaRPr sz="7200">
              <a:solidFill>
                <a:schemeClr val="accent2"/>
              </a:solidFill>
              <a:latin typeface="Kalam"/>
              <a:ea typeface="Kalam"/>
              <a:cs typeface="Kalam"/>
              <a:sym typeface="Kalam"/>
            </a:endParaRPr>
          </a:p>
        </p:txBody>
      </p:sp>
      <p:sp>
        <p:nvSpPr>
          <p:cNvPr id="18" name="Google Shape;18;p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 name="Google Shape;21;p5"/>
          <p:cNvSpPr txBox="1">
            <a:spLocks noGrp="1"/>
          </p:cNvSpPr>
          <p:nvPr>
            <p:ph type="body" idx="1"/>
          </p:nvPr>
        </p:nvSpPr>
        <p:spPr>
          <a:xfrm>
            <a:off x="4115700" y="1338300"/>
            <a:ext cx="4571100" cy="3411600"/>
          </a:xfrm>
          <a:prstGeom prst="rect">
            <a:avLst/>
          </a:prstGeom>
        </p:spPr>
        <p:txBody>
          <a:bodyPr spcFirstLastPara="1" wrap="square" lIns="0" tIns="0" rIns="0" bIns="0" anchor="t" anchorCtr="0">
            <a:noAutofit/>
          </a:bodyPr>
          <a:lstStyle>
            <a:lvl1pPr marL="457200" lvl="0" indent="-355600">
              <a:spcBef>
                <a:spcPts val="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22" name="Google Shape;22;p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5" name="Google Shape;25;p6"/>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6" name="Google Shape;26;p6"/>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7" name="Google Shape;27;p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0" name="Google Shape;30;p7"/>
          <p:cNvSpPr txBox="1">
            <a:spLocks noGrp="1"/>
          </p:cNvSpPr>
          <p:nvPr>
            <p:ph type="body" idx="1"/>
          </p:nvPr>
        </p:nvSpPr>
        <p:spPr>
          <a:xfrm>
            <a:off x="2854150"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1" name="Google Shape;31;p7"/>
          <p:cNvSpPr txBox="1">
            <a:spLocks noGrp="1"/>
          </p:cNvSpPr>
          <p:nvPr>
            <p:ph type="body" idx="2"/>
          </p:nvPr>
        </p:nvSpPr>
        <p:spPr>
          <a:xfrm>
            <a:off x="4808736"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2" name="Google Shape;32;p7"/>
          <p:cNvSpPr txBox="1">
            <a:spLocks noGrp="1"/>
          </p:cNvSpPr>
          <p:nvPr>
            <p:ph type="body" idx="3"/>
          </p:nvPr>
        </p:nvSpPr>
        <p:spPr>
          <a:xfrm>
            <a:off x="6763323"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3" name="Google Shape;33;p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 name="Google Shape;36;p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4115700" y="4406300"/>
            <a:ext cx="4571100" cy="519600"/>
          </a:xfrm>
          <a:prstGeom prst="rect">
            <a:avLst/>
          </a:prstGeom>
        </p:spPr>
        <p:txBody>
          <a:bodyPr spcFirstLastPara="1" wrap="square" lIns="0" tIns="0" rIns="0" bIns="0" anchor="t" anchorCtr="0">
            <a:noAutofit/>
          </a:bodyPr>
          <a:lstStyle>
            <a:lvl1pPr marL="457200" lvl="0" indent="-228600">
              <a:spcBef>
                <a:spcPts val="360"/>
              </a:spcBef>
              <a:spcAft>
                <a:spcPts val="1000"/>
              </a:spcAft>
              <a:buSzPts val="1600"/>
              <a:buNone/>
              <a:defRPr sz="1600"/>
            </a:lvl1pPr>
          </a:lstStyle>
          <a:p>
            <a:endParaRPr/>
          </a:p>
        </p:txBody>
      </p:sp>
      <p:sp>
        <p:nvSpPr>
          <p:cNvPr id="39" name="Google Shape;39;p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marL="914400" lvl="1"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marL="1371600" lvl="2"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marL="1828800" lvl="3"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marL="2286000" lvl="4"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marL="2743200" lvl="5"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marL="3200400" lvl="6"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marL="3657600" lvl="7"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marL="4114800" lvl="8" indent="-3556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towardsdatascience.com/time-series-forecasting-arima-models-7f221e9eee06"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Amazon Rainforest Wildfires</a:t>
            </a:r>
            <a:endParaRPr/>
          </a:p>
        </p:txBody>
      </p:sp>
      <p:sp>
        <p:nvSpPr>
          <p:cNvPr id="50" name="Google Shape;50;p12"/>
          <p:cNvSpPr txBox="1">
            <a:spLocks noGrp="1"/>
          </p:cNvSpPr>
          <p:nvPr>
            <p:ph type="ctrTitle"/>
          </p:nvPr>
        </p:nvSpPr>
        <p:spPr>
          <a:xfrm>
            <a:off x="4917900" y="3983700"/>
            <a:ext cx="42261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dirty="0"/>
              <a:t>By: Harsha, </a:t>
            </a:r>
            <a:r>
              <a:rPr lang="en-US" sz="1800" dirty="0" err="1"/>
              <a:t>Mit</a:t>
            </a:r>
            <a:r>
              <a:rPr lang="en-US" sz="1800" dirty="0"/>
              <a:t>, </a:t>
            </a:r>
            <a:r>
              <a:rPr lang="en" sz="1800" dirty="0"/>
              <a:t>Roysten, </a:t>
            </a:r>
            <a:r>
              <a:rPr lang="en-US" sz="1800" dirty="0" err="1"/>
              <a:t>Tchamy</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idx="4294967295"/>
          </p:nvPr>
        </p:nvSpPr>
        <p:spPr>
          <a:xfrm>
            <a:off x="2222675" y="3275"/>
            <a:ext cx="45711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Original Data Plot</a:t>
            </a:r>
            <a:endParaRPr sz="3600"/>
          </a:p>
        </p:txBody>
      </p:sp>
      <p:sp>
        <p:nvSpPr>
          <p:cNvPr id="121" name="Google Shape;121;p2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10</a:t>
            </a:fld>
            <a:endParaRPr>
              <a:solidFill>
                <a:schemeClr val="lt1"/>
              </a:solidFill>
            </a:endParaRPr>
          </a:p>
        </p:txBody>
      </p:sp>
      <p:pic>
        <p:nvPicPr>
          <p:cNvPr id="122" name="Google Shape;122;p21"/>
          <p:cNvPicPr preferRelativeResize="0"/>
          <p:nvPr/>
        </p:nvPicPr>
        <p:blipFill>
          <a:blip r:embed="rId3">
            <a:alphaModFix/>
          </a:blip>
          <a:stretch>
            <a:fillRect/>
          </a:stretch>
        </p:blipFill>
        <p:spPr>
          <a:xfrm>
            <a:off x="483346" y="1055575"/>
            <a:ext cx="8049777" cy="3978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ctrTitle" idx="4294967295"/>
          </p:nvPr>
        </p:nvSpPr>
        <p:spPr>
          <a:xfrm>
            <a:off x="685800" y="783596"/>
            <a:ext cx="7772400" cy="3576300"/>
          </a:xfrm>
          <a:prstGeom prst="rect">
            <a:avLst/>
          </a:prstGeom>
        </p:spPr>
        <p:txBody>
          <a:bodyPr spcFirstLastPara="1" wrap="square" lIns="0" tIns="0" rIns="0" bIns="0" anchor="b" anchorCtr="0">
            <a:noAutofit/>
          </a:bodyPr>
          <a:lstStyle/>
          <a:p>
            <a:pPr marL="457200" lvl="0" indent="0" algn="ctr" rtl="0">
              <a:spcBef>
                <a:spcPts val="0"/>
              </a:spcBef>
              <a:spcAft>
                <a:spcPts val="0"/>
              </a:spcAft>
              <a:buNone/>
            </a:pPr>
            <a:r>
              <a:rPr lang="en" sz="6000">
                <a:solidFill>
                  <a:schemeClr val="lt1"/>
                </a:solidFill>
              </a:rPr>
              <a:t>Data Analysis </a:t>
            </a:r>
            <a:endParaRPr sz="6000">
              <a:solidFill>
                <a:schemeClr val="lt1"/>
              </a:solidFill>
            </a:endParaRPr>
          </a:p>
          <a:p>
            <a:pPr marL="457200" lvl="0" indent="0" algn="ctr" rtl="0">
              <a:spcBef>
                <a:spcPts val="1000"/>
              </a:spcBef>
              <a:spcAft>
                <a:spcPts val="0"/>
              </a:spcAft>
              <a:buNone/>
            </a:pPr>
            <a:r>
              <a:rPr lang="en" sz="6000">
                <a:solidFill>
                  <a:schemeClr val="lt1"/>
                </a:solidFill>
              </a:rPr>
              <a:t>&amp; </a:t>
            </a:r>
            <a:endParaRPr sz="6000">
              <a:solidFill>
                <a:schemeClr val="lt1"/>
              </a:solidFill>
            </a:endParaRPr>
          </a:p>
          <a:p>
            <a:pPr marL="457200" lvl="0" indent="0" algn="ctr" rtl="0">
              <a:spcBef>
                <a:spcPts val="1000"/>
              </a:spcBef>
              <a:spcAft>
                <a:spcPts val="1000"/>
              </a:spcAft>
              <a:buNone/>
            </a:pPr>
            <a:r>
              <a:rPr lang="en" sz="6000">
                <a:solidFill>
                  <a:schemeClr val="lt1"/>
                </a:solidFill>
              </a:rPr>
              <a:t>Time Series Models</a:t>
            </a:r>
            <a:endParaRPr sz="6000">
              <a:solidFill>
                <a:schemeClr val="lt1"/>
              </a:solidFill>
            </a:endParaRPr>
          </a:p>
        </p:txBody>
      </p:sp>
      <p:sp>
        <p:nvSpPr>
          <p:cNvPr id="128" name="Google Shape;128;p22"/>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12</a:t>
            </a:fld>
            <a:endParaRPr>
              <a:solidFill>
                <a:schemeClr val="lt1"/>
              </a:solidFill>
            </a:endParaRPr>
          </a:p>
        </p:txBody>
      </p:sp>
      <p:pic>
        <p:nvPicPr>
          <p:cNvPr id="134" name="Google Shape;134;p23"/>
          <p:cNvPicPr preferRelativeResize="0"/>
          <p:nvPr/>
        </p:nvPicPr>
        <p:blipFill>
          <a:blip r:embed="rId3">
            <a:alphaModFix/>
          </a:blip>
          <a:stretch>
            <a:fillRect/>
          </a:stretch>
        </p:blipFill>
        <p:spPr>
          <a:xfrm>
            <a:off x="1694488" y="183775"/>
            <a:ext cx="5755026" cy="4124325"/>
          </a:xfrm>
          <a:prstGeom prst="rect">
            <a:avLst/>
          </a:prstGeom>
          <a:noFill/>
          <a:ln>
            <a:noFill/>
          </a:ln>
        </p:spPr>
      </p:pic>
      <p:pic>
        <p:nvPicPr>
          <p:cNvPr id="135" name="Google Shape;135;p23"/>
          <p:cNvPicPr preferRelativeResize="0"/>
          <p:nvPr/>
        </p:nvPicPr>
        <p:blipFill>
          <a:blip r:embed="rId4">
            <a:alphaModFix/>
          </a:blip>
          <a:stretch>
            <a:fillRect/>
          </a:stretch>
        </p:blipFill>
        <p:spPr>
          <a:xfrm>
            <a:off x="1697325" y="4419675"/>
            <a:ext cx="5749376" cy="62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141" name="Google Shape;141;p24"/>
          <p:cNvPicPr preferRelativeResize="0"/>
          <p:nvPr/>
        </p:nvPicPr>
        <p:blipFill>
          <a:blip r:embed="rId3">
            <a:alphaModFix/>
          </a:blip>
          <a:stretch>
            <a:fillRect/>
          </a:stretch>
        </p:blipFill>
        <p:spPr>
          <a:xfrm>
            <a:off x="1552575" y="80950"/>
            <a:ext cx="6038850" cy="4124325"/>
          </a:xfrm>
          <a:prstGeom prst="rect">
            <a:avLst/>
          </a:prstGeom>
          <a:noFill/>
          <a:ln>
            <a:noFill/>
          </a:ln>
        </p:spPr>
      </p:pic>
      <p:pic>
        <p:nvPicPr>
          <p:cNvPr id="142" name="Google Shape;142;p24"/>
          <p:cNvPicPr preferRelativeResize="0"/>
          <p:nvPr/>
        </p:nvPicPr>
        <p:blipFill>
          <a:blip r:embed="rId4">
            <a:alphaModFix/>
          </a:blip>
          <a:stretch>
            <a:fillRect/>
          </a:stretch>
        </p:blipFill>
        <p:spPr>
          <a:xfrm>
            <a:off x="1528046" y="4357675"/>
            <a:ext cx="6087918" cy="63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14</a:t>
            </a:fld>
            <a:endParaRPr/>
          </a:p>
        </p:txBody>
      </p:sp>
      <p:pic>
        <p:nvPicPr>
          <p:cNvPr id="148" name="Google Shape;148;p25"/>
          <p:cNvPicPr preferRelativeResize="0"/>
          <p:nvPr/>
        </p:nvPicPr>
        <p:blipFill>
          <a:blip r:embed="rId3">
            <a:alphaModFix/>
          </a:blip>
          <a:stretch>
            <a:fillRect/>
          </a:stretch>
        </p:blipFill>
        <p:spPr>
          <a:xfrm>
            <a:off x="1552575" y="60550"/>
            <a:ext cx="6038850" cy="4124325"/>
          </a:xfrm>
          <a:prstGeom prst="rect">
            <a:avLst/>
          </a:prstGeom>
          <a:noFill/>
          <a:ln>
            <a:noFill/>
          </a:ln>
        </p:spPr>
      </p:pic>
      <p:pic>
        <p:nvPicPr>
          <p:cNvPr id="149" name="Google Shape;149;p25"/>
          <p:cNvPicPr preferRelativeResize="0"/>
          <p:nvPr/>
        </p:nvPicPr>
        <p:blipFill>
          <a:blip r:embed="rId4">
            <a:alphaModFix/>
          </a:blip>
          <a:stretch>
            <a:fillRect/>
          </a:stretch>
        </p:blipFill>
        <p:spPr>
          <a:xfrm>
            <a:off x="1922284" y="4377425"/>
            <a:ext cx="5299423" cy="65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15</a:t>
            </a:fld>
            <a:endParaRPr/>
          </a:p>
        </p:txBody>
      </p:sp>
      <p:pic>
        <p:nvPicPr>
          <p:cNvPr id="155" name="Google Shape;155;p26"/>
          <p:cNvPicPr preferRelativeResize="0"/>
          <p:nvPr/>
        </p:nvPicPr>
        <p:blipFill>
          <a:blip r:embed="rId3">
            <a:alphaModFix/>
          </a:blip>
          <a:stretch>
            <a:fillRect/>
          </a:stretch>
        </p:blipFill>
        <p:spPr>
          <a:xfrm>
            <a:off x="1242800" y="3838350"/>
            <a:ext cx="6667500" cy="1009650"/>
          </a:xfrm>
          <a:prstGeom prst="rect">
            <a:avLst/>
          </a:prstGeom>
          <a:noFill/>
          <a:ln>
            <a:noFill/>
          </a:ln>
        </p:spPr>
      </p:pic>
      <p:sp>
        <p:nvSpPr>
          <p:cNvPr id="156" name="Google Shape;156;p26"/>
          <p:cNvSpPr txBox="1">
            <a:spLocks noGrp="1"/>
          </p:cNvSpPr>
          <p:nvPr>
            <p:ph type="title" idx="4294967295"/>
          </p:nvPr>
        </p:nvSpPr>
        <p:spPr>
          <a:xfrm>
            <a:off x="1948550" y="3275"/>
            <a:ext cx="5256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Training and Test data set</a:t>
            </a:r>
            <a:endParaRPr sz="3600"/>
          </a:p>
        </p:txBody>
      </p:sp>
      <p:sp>
        <p:nvSpPr>
          <p:cNvPr id="157" name="Google Shape;157;p26"/>
          <p:cNvSpPr txBox="1"/>
          <p:nvPr/>
        </p:nvSpPr>
        <p:spPr>
          <a:xfrm>
            <a:off x="1304350" y="1048725"/>
            <a:ext cx="6667500" cy="26016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chemeClr val="accent4"/>
              </a:buClr>
              <a:buSzPts val="1800"/>
              <a:buFont typeface="Merriweather"/>
              <a:buChar char="⪢"/>
            </a:pPr>
            <a:r>
              <a:rPr lang="en" sz="1800">
                <a:solidFill>
                  <a:schemeClr val="dk1"/>
                </a:solidFill>
                <a:latin typeface="Merriweather"/>
                <a:ea typeface="Merriweather"/>
                <a:cs typeface="Merriweather"/>
                <a:sym typeface="Merriweather"/>
              </a:rPr>
              <a:t>Fit a model by using TRAINING DATA.</a:t>
            </a:r>
            <a:endParaRPr sz="1800">
              <a:solidFill>
                <a:schemeClr val="dk1"/>
              </a:solidFill>
              <a:latin typeface="Merriweather"/>
              <a:ea typeface="Merriweather"/>
              <a:cs typeface="Merriweather"/>
              <a:sym typeface="Merriweather"/>
            </a:endParaRPr>
          </a:p>
          <a:p>
            <a:pPr marL="457200" marR="0" lvl="0" indent="-342900" algn="l" rtl="0">
              <a:lnSpc>
                <a:spcPct val="115000"/>
              </a:lnSpc>
              <a:spcBef>
                <a:spcPts val="1000"/>
              </a:spcBef>
              <a:spcAft>
                <a:spcPts val="0"/>
              </a:spcAft>
              <a:buClr>
                <a:schemeClr val="accent4"/>
              </a:buClr>
              <a:buSzPts val="1800"/>
              <a:buFont typeface="Merriweather"/>
              <a:buChar char="⪢"/>
            </a:pPr>
            <a:r>
              <a:rPr lang="en" sz="1800">
                <a:solidFill>
                  <a:schemeClr val="dk1"/>
                </a:solidFill>
                <a:latin typeface="Merriweather"/>
                <a:ea typeface="Merriweather"/>
                <a:cs typeface="Merriweather"/>
                <a:sym typeface="Merriweather"/>
              </a:rPr>
              <a:t>Test the model with TESTING DATA.</a:t>
            </a:r>
            <a:endParaRPr sz="1800">
              <a:solidFill>
                <a:schemeClr val="dk1"/>
              </a:solidFill>
              <a:latin typeface="Merriweather"/>
              <a:ea typeface="Merriweather"/>
              <a:cs typeface="Merriweather"/>
              <a:sym typeface="Merriweather"/>
            </a:endParaRPr>
          </a:p>
          <a:p>
            <a:pPr marL="457200" marR="0" lvl="0" indent="-342900" algn="l" rtl="0">
              <a:lnSpc>
                <a:spcPct val="115000"/>
              </a:lnSpc>
              <a:spcBef>
                <a:spcPts val="1000"/>
              </a:spcBef>
              <a:spcAft>
                <a:spcPts val="0"/>
              </a:spcAft>
              <a:buClr>
                <a:schemeClr val="accent4"/>
              </a:buClr>
              <a:buSzPts val="1800"/>
              <a:buFont typeface="Merriweather"/>
              <a:buChar char="⪢"/>
            </a:pPr>
            <a:r>
              <a:rPr lang="en" sz="1800">
                <a:solidFill>
                  <a:schemeClr val="dk1"/>
                </a:solidFill>
                <a:latin typeface="Merriweather"/>
                <a:ea typeface="Merriweather"/>
                <a:cs typeface="Merriweather"/>
                <a:sym typeface="Merriweather"/>
              </a:rPr>
              <a:t>The test set is not be used for any aspect of model development or calculation of forecasts.</a:t>
            </a:r>
            <a:endParaRPr sz="1800">
              <a:solidFill>
                <a:schemeClr val="dk1"/>
              </a:solidFill>
              <a:latin typeface="Merriweather"/>
              <a:ea typeface="Merriweather"/>
              <a:cs typeface="Merriweather"/>
              <a:sym typeface="Merriweather"/>
            </a:endParaRPr>
          </a:p>
          <a:p>
            <a:pPr marL="457200" marR="0" lvl="0" indent="-342900" algn="l" rtl="0">
              <a:lnSpc>
                <a:spcPct val="115000"/>
              </a:lnSpc>
              <a:spcBef>
                <a:spcPts val="1000"/>
              </a:spcBef>
              <a:spcAft>
                <a:spcPts val="1000"/>
              </a:spcAft>
              <a:buClr>
                <a:schemeClr val="accent4"/>
              </a:buClr>
              <a:buSzPts val="1800"/>
              <a:buFont typeface="Merriweather"/>
              <a:buChar char="⪢"/>
            </a:pPr>
            <a:r>
              <a:rPr lang="en" sz="1800">
                <a:solidFill>
                  <a:schemeClr val="dk1"/>
                </a:solidFill>
                <a:latin typeface="Merriweather"/>
                <a:ea typeface="Merriweather"/>
                <a:cs typeface="Merriweather"/>
                <a:sym typeface="Merriweather"/>
              </a:rPr>
              <a:t>Testing data can be used to measure how well the model is likely to forecast on new data.</a:t>
            </a:r>
            <a:endParaRPr sz="1800">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16</a:t>
            </a:fld>
            <a:endParaRPr/>
          </a:p>
        </p:txBody>
      </p:sp>
      <p:pic>
        <p:nvPicPr>
          <p:cNvPr id="163" name="Google Shape;163;p27"/>
          <p:cNvPicPr preferRelativeResize="0"/>
          <p:nvPr/>
        </p:nvPicPr>
        <p:blipFill>
          <a:blip r:embed="rId3">
            <a:alphaModFix/>
          </a:blip>
          <a:stretch>
            <a:fillRect/>
          </a:stretch>
        </p:blipFill>
        <p:spPr>
          <a:xfrm>
            <a:off x="185738" y="4092350"/>
            <a:ext cx="8772525" cy="1051150"/>
          </a:xfrm>
          <a:prstGeom prst="rect">
            <a:avLst/>
          </a:prstGeom>
          <a:noFill/>
          <a:ln>
            <a:noFill/>
          </a:ln>
        </p:spPr>
      </p:pic>
      <p:pic>
        <p:nvPicPr>
          <p:cNvPr id="164" name="Google Shape;164;p27"/>
          <p:cNvPicPr preferRelativeResize="0"/>
          <p:nvPr/>
        </p:nvPicPr>
        <p:blipFill>
          <a:blip r:embed="rId4">
            <a:alphaModFix/>
          </a:blip>
          <a:stretch>
            <a:fillRect/>
          </a:stretch>
        </p:blipFill>
        <p:spPr>
          <a:xfrm>
            <a:off x="940925" y="124475"/>
            <a:ext cx="7262151" cy="390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170" name="Google Shape;170;p28"/>
          <p:cNvPicPr preferRelativeResize="0"/>
          <p:nvPr/>
        </p:nvPicPr>
        <p:blipFill>
          <a:blip r:embed="rId3">
            <a:alphaModFix/>
          </a:blip>
          <a:stretch>
            <a:fillRect/>
          </a:stretch>
        </p:blipFill>
        <p:spPr>
          <a:xfrm>
            <a:off x="490550" y="3939275"/>
            <a:ext cx="8162925" cy="1113750"/>
          </a:xfrm>
          <a:prstGeom prst="rect">
            <a:avLst/>
          </a:prstGeom>
          <a:noFill/>
          <a:ln>
            <a:noFill/>
          </a:ln>
        </p:spPr>
      </p:pic>
      <p:pic>
        <p:nvPicPr>
          <p:cNvPr id="171" name="Google Shape;171;p28"/>
          <p:cNvPicPr preferRelativeResize="0"/>
          <p:nvPr/>
        </p:nvPicPr>
        <p:blipFill>
          <a:blip r:embed="rId4">
            <a:alphaModFix/>
          </a:blip>
          <a:stretch>
            <a:fillRect/>
          </a:stretch>
        </p:blipFill>
        <p:spPr>
          <a:xfrm>
            <a:off x="1000450" y="162600"/>
            <a:ext cx="7143100" cy="368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18</a:t>
            </a:fld>
            <a:endParaRPr/>
          </a:p>
        </p:txBody>
      </p:sp>
      <p:pic>
        <p:nvPicPr>
          <p:cNvPr id="177" name="Google Shape;177;p29"/>
          <p:cNvPicPr preferRelativeResize="0"/>
          <p:nvPr/>
        </p:nvPicPr>
        <p:blipFill>
          <a:blip r:embed="rId3">
            <a:alphaModFix/>
          </a:blip>
          <a:stretch>
            <a:fillRect/>
          </a:stretch>
        </p:blipFill>
        <p:spPr>
          <a:xfrm>
            <a:off x="152400" y="4061726"/>
            <a:ext cx="8839200" cy="1014000"/>
          </a:xfrm>
          <a:prstGeom prst="rect">
            <a:avLst/>
          </a:prstGeom>
          <a:noFill/>
          <a:ln>
            <a:noFill/>
          </a:ln>
        </p:spPr>
      </p:pic>
      <p:pic>
        <p:nvPicPr>
          <p:cNvPr id="178" name="Google Shape;178;p29"/>
          <p:cNvPicPr preferRelativeResize="0"/>
          <p:nvPr/>
        </p:nvPicPr>
        <p:blipFill>
          <a:blip r:embed="rId4">
            <a:alphaModFix/>
          </a:blip>
          <a:stretch>
            <a:fillRect/>
          </a:stretch>
        </p:blipFill>
        <p:spPr>
          <a:xfrm>
            <a:off x="939100" y="145849"/>
            <a:ext cx="7265824" cy="376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184" name="Google Shape;184;p30"/>
          <p:cNvPicPr preferRelativeResize="0"/>
          <p:nvPr/>
        </p:nvPicPr>
        <p:blipFill>
          <a:blip r:embed="rId3">
            <a:alphaModFix/>
          </a:blip>
          <a:stretch>
            <a:fillRect/>
          </a:stretch>
        </p:blipFill>
        <p:spPr>
          <a:xfrm>
            <a:off x="300050" y="3878025"/>
            <a:ext cx="8543925" cy="1113075"/>
          </a:xfrm>
          <a:prstGeom prst="rect">
            <a:avLst/>
          </a:prstGeom>
          <a:noFill/>
          <a:ln>
            <a:noFill/>
          </a:ln>
        </p:spPr>
      </p:pic>
      <p:pic>
        <p:nvPicPr>
          <p:cNvPr id="185" name="Google Shape;185;p30"/>
          <p:cNvPicPr preferRelativeResize="0"/>
          <p:nvPr/>
        </p:nvPicPr>
        <p:blipFill>
          <a:blip r:embed="rId4">
            <a:alphaModFix/>
          </a:blip>
          <a:stretch>
            <a:fillRect/>
          </a:stretch>
        </p:blipFill>
        <p:spPr>
          <a:xfrm>
            <a:off x="1040150" y="161250"/>
            <a:ext cx="7063724" cy="356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Outline</a:t>
            </a:r>
            <a:r>
              <a:rPr lang="en"/>
              <a:t>:</a:t>
            </a:r>
            <a:endParaRPr/>
          </a:p>
        </p:txBody>
      </p:sp>
      <p:sp>
        <p:nvSpPr>
          <p:cNvPr id="56" name="Google Shape;56;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57" name="Google Shape;57;p13"/>
          <p:cNvSpPr txBox="1">
            <a:spLocks noGrp="1"/>
          </p:cNvSpPr>
          <p:nvPr>
            <p:ph type="body" idx="1"/>
          </p:nvPr>
        </p:nvSpPr>
        <p:spPr>
          <a:xfrm>
            <a:off x="2854150" y="1301650"/>
            <a:ext cx="4571100" cy="34116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Introduction &amp; Background</a:t>
            </a:r>
            <a:endParaRPr/>
          </a:p>
          <a:p>
            <a:pPr marL="457200" lvl="0" indent="-342900" algn="l" rtl="0">
              <a:spcBef>
                <a:spcPts val="1000"/>
              </a:spcBef>
              <a:spcAft>
                <a:spcPts val="0"/>
              </a:spcAft>
              <a:buSzPts val="1800"/>
              <a:buChar char="⪢"/>
            </a:pPr>
            <a:r>
              <a:rPr lang="en"/>
              <a:t>Objectives &amp; Data Description</a:t>
            </a:r>
            <a:endParaRPr/>
          </a:p>
          <a:p>
            <a:pPr marL="457200" lvl="0" indent="-342900" algn="l" rtl="0">
              <a:spcBef>
                <a:spcPts val="1000"/>
              </a:spcBef>
              <a:spcAft>
                <a:spcPts val="0"/>
              </a:spcAft>
              <a:buSzPts val="1800"/>
              <a:buChar char="⪢"/>
            </a:pPr>
            <a:r>
              <a:rPr lang="en"/>
              <a:t>Data Analysis &amp; Time Series Models</a:t>
            </a:r>
            <a:endParaRPr/>
          </a:p>
          <a:p>
            <a:pPr marL="457200" lvl="0" indent="-342900" algn="l" rtl="0">
              <a:spcBef>
                <a:spcPts val="1000"/>
              </a:spcBef>
              <a:spcAft>
                <a:spcPts val="0"/>
              </a:spcAft>
              <a:buSzPts val="1800"/>
              <a:buChar char="⪢"/>
            </a:pPr>
            <a:r>
              <a:rPr lang="en"/>
              <a:t>Results</a:t>
            </a:r>
            <a:endParaRPr/>
          </a:p>
          <a:p>
            <a:pPr marL="457200" lvl="0" indent="-342900" algn="l" rtl="0">
              <a:spcBef>
                <a:spcPts val="1000"/>
              </a:spcBef>
              <a:spcAft>
                <a:spcPts val="0"/>
              </a:spcAft>
              <a:buSzPts val="1800"/>
              <a:buChar char="⪢"/>
            </a:pPr>
            <a:r>
              <a:rPr lang="en"/>
              <a:t>Conclusions &amp; Outlook</a:t>
            </a:r>
            <a:endParaRPr/>
          </a:p>
          <a:p>
            <a:pPr marL="0" lvl="0" indent="0" algn="l" rtl="0">
              <a:spcBef>
                <a:spcPts val="1000"/>
              </a:spcBef>
              <a:spcAft>
                <a:spcPts val="10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191" name="Google Shape;191;p31"/>
          <p:cNvPicPr preferRelativeResize="0"/>
          <p:nvPr/>
        </p:nvPicPr>
        <p:blipFill>
          <a:blip r:embed="rId3">
            <a:alphaModFix/>
          </a:blip>
          <a:stretch>
            <a:fillRect/>
          </a:stretch>
        </p:blipFill>
        <p:spPr>
          <a:xfrm>
            <a:off x="505737" y="3816800"/>
            <a:ext cx="8123449" cy="1224175"/>
          </a:xfrm>
          <a:prstGeom prst="rect">
            <a:avLst/>
          </a:prstGeom>
          <a:noFill/>
          <a:ln>
            <a:noFill/>
          </a:ln>
        </p:spPr>
      </p:pic>
      <p:pic>
        <p:nvPicPr>
          <p:cNvPr id="192" name="Google Shape;192;p31"/>
          <p:cNvPicPr preferRelativeResize="0"/>
          <p:nvPr/>
        </p:nvPicPr>
        <p:blipFill>
          <a:blip r:embed="rId4">
            <a:alphaModFix/>
          </a:blip>
          <a:stretch>
            <a:fillRect/>
          </a:stretch>
        </p:blipFill>
        <p:spPr>
          <a:xfrm>
            <a:off x="1118050" y="152400"/>
            <a:ext cx="6919224" cy="3501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21</a:t>
            </a:fld>
            <a:endParaRPr/>
          </a:p>
        </p:txBody>
      </p:sp>
      <p:pic>
        <p:nvPicPr>
          <p:cNvPr id="198" name="Google Shape;198;p32"/>
          <p:cNvPicPr preferRelativeResize="0"/>
          <p:nvPr/>
        </p:nvPicPr>
        <p:blipFill>
          <a:blip r:embed="rId3">
            <a:alphaModFix/>
          </a:blip>
          <a:stretch>
            <a:fillRect/>
          </a:stretch>
        </p:blipFill>
        <p:spPr>
          <a:xfrm>
            <a:off x="3325238" y="4316175"/>
            <a:ext cx="2771775" cy="542925"/>
          </a:xfrm>
          <a:prstGeom prst="rect">
            <a:avLst/>
          </a:prstGeom>
          <a:noFill/>
          <a:ln>
            <a:noFill/>
          </a:ln>
        </p:spPr>
      </p:pic>
      <p:pic>
        <p:nvPicPr>
          <p:cNvPr id="199" name="Google Shape;199;p32"/>
          <p:cNvPicPr preferRelativeResize="0"/>
          <p:nvPr/>
        </p:nvPicPr>
        <p:blipFill>
          <a:blip r:embed="rId4">
            <a:alphaModFix/>
          </a:blip>
          <a:stretch>
            <a:fillRect/>
          </a:stretch>
        </p:blipFill>
        <p:spPr>
          <a:xfrm>
            <a:off x="714384" y="1100138"/>
            <a:ext cx="7715250" cy="2943225"/>
          </a:xfrm>
          <a:prstGeom prst="rect">
            <a:avLst/>
          </a:prstGeom>
          <a:noFill/>
          <a:ln>
            <a:noFill/>
          </a:ln>
        </p:spPr>
      </p:pic>
      <p:sp>
        <p:nvSpPr>
          <p:cNvPr id="200" name="Google Shape;200;p32"/>
          <p:cNvSpPr txBox="1">
            <a:spLocks noGrp="1"/>
          </p:cNvSpPr>
          <p:nvPr>
            <p:ph type="title" idx="4294967295"/>
          </p:nvPr>
        </p:nvSpPr>
        <p:spPr>
          <a:xfrm>
            <a:off x="2487075" y="242750"/>
            <a:ext cx="44481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Check for Stationarity: ADF Test</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idx="4294967295"/>
          </p:nvPr>
        </p:nvSpPr>
        <p:spPr>
          <a:xfrm>
            <a:off x="1332600" y="514075"/>
            <a:ext cx="6478800" cy="52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Check for Stationarity:</a:t>
            </a:r>
            <a:endParaRPr sz="3600"/>
          </a:p>
          <a:p>
            <a:pPr marL="0" lvl="0" indent="0" algn="ctr" rtl="0">
              <a:spcBef>
                <a:spcPts val="0"/>
              </a:spcBef>
              <a:spcAft>
                <a:spcPts val="0"/>
              </a:spcAft>
              <a:buNone/>
            </a:pPr>
            <a:r>
              <a:rPr lang="en" sz="3600"/>
              <a:t>KPSS Test</a:t>
            </a:r>
            <a:endParaRPr sz="3600"/>
          </a:p>
        </p:txBody>
      </p:sp>
      <p:sp>
        <p:nvSpPr>
          <p:cNvPr id="206" name="Google Shape;206;p3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22</a:t>
            </a:fld>
            <a:endParaRPr>
              <a:solidFill>
                <a:schemeClr val="lt1"/>
              </a:solidFill>
            </a:endParaRPr>
          </a:p>
        </p:txBody>
      </p:sp>
      <p:pic>
        <p:nvPicPr>
          <p:cNvPr id="207" name="Google Shape;207;p33"/>
          <p:cNvPicPr preferRelativeResize="0"/>
          <p:nvPr/>
        </p:nvPicPr>
        <p:blipFill>
          <a:blip r:embed="rId3">
            <a:alphaModFix/>
          </a:blip>
          <a:stretch>
            <a:fillRect/>
          </a:stretch>
        </p:blipFill>
        <p:spPr>
          <a:xfrm>
            <a:off x="-1" y="1731500"/>
            <a:ext cx="3380000" cy="1680500"/>
          </a:xfrm>
          <a:prstGeom prst="rect">
            <a:avLst/>
          </a:prstGeom>
          <a:noFill/>
          <a:ln>
            <a:noFill/>
          </a:ln>
        </p:spPr>
      </p:pic>
      <p:sp>
        <p:nvSpPr>
          <p:cNvPr id="208" name="Google Shape;208;p33"/>
          <p:cNvSpPr txBox="1">
            <a:spLocks noGrp="1"/>
          </p:cNvSpPr>
          <p:nvPr>
            <p:ph type="body" idx="4294967295"/>
          </p:nvPr>
        </p:nvSpPr>
        <p:spPr>
          <a:xfrm>
            <a:off x="3597525" y="1037875"/>
            <a:ext cx="5546400" cy="3411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No further differencing necessary</a:t>
            </a:r>
            <a:endParaRPr/>
          </a:p>
          <a:p>
            <a:pPr marL="457200" lvl="0" indent="-355600" algn="l" rtl="0">
              <a:spcBef>
                <a:spcPts val="1000"/>
              </a:spcBef>
              <a:spcAft>
                <a:spcPts val="0"/>
              </a:spcAft>
              <a:buSzPts val="2000"/>
              <a:buChar char="⪢"/>
            </a:pPr>
            <a:r>
              <a:rPr lang="en"/>
              <a:t>Test-statistic is below the critical values</a:t>
            </a:r>
            <a:endParaRPr/>
          </a:p>
          <a:p>
            <a:pPr marL="457200" lvl="0" indent="-355600" algn="l" rtl="0">
              <a:spcBef>
                <a:spcPts val="1000"/>
              </a:spcBef>
              <a:spcAft>
                <a:spcPts val="0"/>
              </a:spcAft>
              <a:buSzPts val="2000"/>
              <a:buChar char="⪢"/>
            </a:pPr>
            <a:r>
              <a:rPr lang="en"/>
              <a:t>P-Value is 0.1, so bigger than 0.05</a:t>
            </a:r>
            <a:endParaRPr/>
          </a:p>
          <a:p>
            <a:pPr marL="457200" lvl="0" indent="-355600" algn="l" rtl="0">
              <a:spcBef>
                <a:spcPts val="1000"/>
              </a:spcBef>
              <a:spcAft>
                <a:spcPts val="0"/>
              </a:spcAft>
              <a:buSzPts val="2000"/>
              <a:buChar char="⪢"/>
            </a:pPr>
            <a:r>
              <a:rPr lang="en"/>
              <a:t>The null hypothesis is not rejected. The data is stationary</a:t>
            </a:r>
            <a:endParaRPr/>
          </a:p>
          <a:p>
            <a:pPr marL="457200" lvl="0" indent="-355600" algn="l" rtl="0">
              <a:spcBef>
                <a:spcPts val="1000"/>
              </a:spcBef>
              <a:spcAft>
                <a:spcPts val="0"/>
              </a:spcAft>
              <a:buSzPts val="2000"/>
              <a:buChar char="⪢"/>
            </a:pPr>
            <a:r>
              <a:rPr lang="en"/>
              <a:t>The ndiffs function</a:t>
            </a:r>
            <a:endParaRPr/>
          </a:p>
          <a:p>
            <a:pPr marL="457200" lvl="0" indent="0" algn="l" rtl="0">
              <a:spcBef>
                <a:spcPts val="1000"/>
              </a:spcBef>
              <a:spcAft>
                <a:spcPts val="0"/>
              </a:spcAft>
              <a:buNone/>
            </a:pPr>
            <a:endParaRPr/>
          </a:p>
          <a:p>
            <a:pPr marL="0" lvl="0" indent="0" algn="l" rtl="0">
              <a:spcBef>
                <a:spcPts val="1000"/>
              </a:spcBef>
              <a:spcAft>
                <a:spcPts val="1000"/>
              </a:spcAft>
              <a:buNone/>
            </a:pPr>
            <a:endParaRPr/>
          </a:p>
        </p:txBody>
      </p:sp>
      <p:pic>
        <p:nvPicPr>
          <p:cNvPr id="209" name="Google Shape;209;p33"/>
          <p:cNvPicPr preferRelativeResize="0"/>
          <p:nvPr/>
        </p:nvPicPr>
        <p:blipFill>
          <a:blip r:embed="rId4">
            <a:alphaModFix/>
          </a:blip>
          <a:stretch>
            <a:fillRect/>
          </a:stretch>
        </p:blipFill>
        <p:spPr>
          <a:xfrm>
            <a:off x="0" y="3637575"/>
            <a:ext cx="2879475" cy="1190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
        <p:nvSpPr>
          <p:cNvPr id="215" name="Google Shape;215;p34"/>
          <p:cNvSpPr txBox="1"/>
          <p:nvPr/>
        </p:nvSpPr>
        <p:spPr>
          <a:xfrm>
            <a:off x="1747500" y="638275"/>
            <a:ext cx="5649000" cy="18411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0"/>
              </a:spcBef>
              <a:spcAft>
                <a:spcPts val="0"/>
              </a:spcAft>
              <a:buNone/>
            </a:pPr>
            <a:r>
              <a:rPr lang="en">
                <a:solidFill>
                  <a:schemeClr val="dk1"/>
                </a:solidFill>
                <a:latin typeface="Merriweather"/>
                <a:ea typeface="Merriweather"/>
                <a:cs typeface="Merriweather"/>
                <a:sym typeface="Merriweather"/>
              </a:rPr>
              <a:t>Holt-Winters forecasting is a way to model and predict the behavior of a sequence of values over time—a time series.</a:t>
            </a:r>
            <a:endParaRPr>
              <a:solidFill>
                <a:schemeClr val="dk1"/>
              </a:solidFill>
              <a:latin typeface="Merriweather"/>
              <a:ea typeface="Merriweather"/>
              <a:cs typeface="Merriweather"/>
              <a:sym typeface="Merriweather"/>
            </a:endParaRPr>
          </a:p>
          <a:p>
            <a:pPr marL="457200" marR="0" lvl="0" indent="0" algn="l" rtl="0">
              <a:lnSpc>
                <a:spcPct val="115000"/>
              </a:lnSpc>
              <a:spcBef>
                <a:spcPts val="1000"/>
              </a:spcBef>
              <a:spcAft>
                <a:spcPts val="1000"/>
              </a:spcAft>
              <a:buNone/>
            </a:pPr>
            <a:r>
              <a:rPr lang="en">
                <a:solidFill>
                  <a:schemeClr val="dk1"/>
                </a:solidFill>
                <a:latin typeface="Merriweather"/>
                <a:ea typeface="Merriweather"/>
                <a:cs typeface="Merriweather"/>
                <a:sym typeface="Merriweather"/>
              </a:rPr>
              <a:t>Holt-Winters uses exponential smoothing to encode lots of values from the past and use them to predict “typical” values for the present and future.</a:t>
            </a:r>
            <a:endParaRPr>
              <a:solidFill>
                <a:srgbClr val="77777D"/>
              </a:solidFill>
              <a:highlight>
                <a:srgbClr val="FFFFFF"/>
              </a:highlight>
            </a:endParaRPr>
          </a:p>
        </p:txBody>
      </p:sp>
      <p:sp>
        <p:nvSpPr>
          <p:cNvPr id="216" name="Google Shape;216;p34"/>
          <p:cNvSpPr txBox="1">
            <a:spLocks noGrp="1"/>
          </p:cNvSpPr>
          <p:nvPr>
            <p:ph type="title" idx="4294967295"/>
          </p:nvPr>
        </p:nvSpPr>
        <p:spPr>
          <a:xfrm>
            <a:off x="1332600" y="45400"/>
            <a:ext cx="6478800" cy="52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Holts Winter</a:t>
            </a:r>
            <a:endParaRPr sz="3600"/>
          </a:p>
        </p:txBody>
      </p:sp>
      <p:pic>
        <p:nvPicPr>
          <p:cNvPr id="217" name="Google Shape;217;p34"/>
          <p:cNvPicPr preferRelativeResize="0"/>
          <p:nvPr/>
        </p:nvPicPr>
        <p:blipFill>
          <a:blip r:embed="rId3">
            <a:alphaModFix/>
          </a:blip>
          <a:stretch>
            <a:fillRect/>
          </a:stretch>
        </p:blipFill>
        <p:spPr>
          <a:xfrm>
            <a:off x="1732638" y="2434375"/>
            <a:ext cx="5678724" cy="267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24</a:t>
            </a:fld>
            <a:endParaRPr>
              <a:solidFill>
                <a:schemeClr val="lt1"/>
              </a:solidFill>
            </a:endParaRPr>
          </a:p>
        </p:txBody>
      </p:sp>
      <p:pic>
        <p:nvPicPr>
          <p:cNvPr id="223" name="Google Shape;223;p35"/>
          <p:cNvPicPr preferRelativeResize="0"/>
          <p:nvPr/>
        </p:nvPicPr>
        <p:blipFill>
          <a:blip r:embed="rId3">
            <a:alphaModFix/>
          </a:blip>
          <a:stretch>
            <a:fillRect/>
          </a:stretch>
        </p:blipFill>
        <p:spPr>
          <a:xfrm>
            <a:off x="0" y="91850"/>
            <a:ext cx="9100824" cy="487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idx="4294967295"/>
          </p:nvPr>
        </p:nvSpPr>
        <p:spPr>
          <a:xfrm>
            <a:off x="1332600" y="310750"/>
            <a:ext cx="6478800" cy="52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Prediction Using Arima Models</a:t>
            </a:r>
            <a:endParaRPr sz="3600"/>
          </a:p>
        </p:txBody>
      </p:sp>
      <p:sp>
        <p:nvSpPr>
          <p:cNvPr id="229" name="Google Shape;229;p3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25</a:t>
            </a:fld>
            <a:endParaRPr>
              <a:solidFill>
                <a:schemeClr val="lt1"/>
              </a:solidFill>
            </a:endParaRPr>
          </a:p>
        </p:txBody>
      </p:sp>
      <p:pic>
        <p:nvPicPr>
          <p:cNvPr id="230" name="Google Shape;230;p36"/>
          <p:cNvPicPr preferRelativeResize="0"/>
          <p:nvPr/>
        </p:nvPicPr>
        <p:blipFill>
          <a:blip r:embed="rId3">
            <a:alphaModFix/>
          </a:blip>
          <a:stretch>
            <a:fillRect/>
          </a:stretch>
        </p:blipFill>
        <p:spPr>
          <a:xfrm>
            <a:off x="321675" y="1055150"/>
            <a:ext cx="8351700" cy="3993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26</a:t>
            </a:fld>
            <a:endParaRPr/>
          </a:p>
        </p:txBody>
      </p:sp>
      <p:pic>
        <p:nvPicPr>
          <p:cNvPr id="236" name="Google Shape;236;p37"/>
          <p:cNvPicPr preferRelativeResize="0"/>
          <p:nvPr/>
        </p:nvPicPr>
        <p:blipFill>
          <a:blip r:embed="rId3">
            <a:alphaModFix/>
          </a:blip>
          <a:stretch>
            <a:fillRect/>
          </a:stretch>
        </p:blipFill>
        <p:spPr>
          <a:xfrm>
            <a:off x="853509" y="152400"/>
            <a:ext cx="6122944"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idx="4294967295"/>
          </p:nvPr>
        </p:nvSpPr>
        <p:spPr>
          <a:xfrm>
            <a:off x="1332600" y="310750"/>
            <a:ext cx="6478800" cy="52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Prediction Using Arima Models</a:t>
            </a:r>
            <a:endParaRPr sz="3600"/>
          </a:p>
        </p:txBody>
      </p:sp>
      <p:sp>
        <p:nvSpPr>
          <p:cNvPr id="242" name="Google Shape;242;p3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27</a:t>
            </a:fld>
            <a:endParaRPr>
              <a:solidFill>
                <a:schemeClr val="lt1"/>
              </a:solidFill>
            </a:endParaRPr>
          </a:p>
        </p:txBody>
      </p:sp>
      <p:pic>
        <p:nvPicPr>
          <p:cNvPr id="243" name="Google Shape;243;p38"/>
          <p:cNvPicPr preferRelativeResize="0"/>
          <p:nvPr/>
        </p:nvPicPr>
        <p:blipFill rotWithShape="1">
          <a:blip r:embed="rId3">
            <a:alphaModFix/>
          </a:blip>
          <a:srcRect t="47151"/>
          <a:stretch/>
        </p:blipFill>
        <p:spPr>
          <a:xfrm>
            <a:off x="0" y="1180300"/>
            <a:ext cx="9144001" cy="254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28</a:t>
            </a:fld>
            <a:endParaRPr/>
          </a:p>
        </p:txBody>
      </p:sp>
      <p:pic>
        <p:nvPicPr>
          <p:cNvPr id="249" name="Google Shape;249;p39"/>
          <p:cNvPicPr preferRelativeResize="0"/>
          <p:nvPr/>
        </p:nvPicPr>
        <p:blipFill>
          <a:blip r:embed="rId3">
            <a:alphaModFix/>
          </a:blip>
          <a:stretch>
            <a:fillRect/>
          </a:stretch>
        </p:blipFill>
        <p:spPr>
          <a:xfrm>
            <a:off x="2918800" y="4397925"/>
            <a:ext cx="3027375" cy="667575"/>
          </a:xfrm>
          <a:prstGeom prst="rect">
            <a:avLst/>
          </a:prstGeom>
          <a:noFill/>
          <a:ln>
            <a:noFill/>
          </a:ln>
        </p:spPr>
      </p:pic>
      <p:pic>
        <p:nvPicPr>
          <p:cNvPr id="250" name="Google Shape;250;p39"/>
          <p:cNvPicPr preferRelativeResize="0"/>
          <p:nvPr/>
        </p:nvPicPr>
        <p:blipFill>
          <a:blip r:embed="rId4">
            <a:alphaModFix/>
          </a:blip>
          <a:stretch>
            <a:fillRect/>
          </a:stretch>
        </p:blipFill>
        <p:spPr>
          <a:xfrm>
            <a:off x="701110" y="348425"/>
            <a:ext cx="7818490" cy="311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254"/>
        <p:cNvGrpSpPr/>
        <p:nvPr/>
      </p:nvGrpSpPr>
      <p:grpSpPr>
        <a:xfrm>
          <a:off x="0" y="0"/>
          <a:ext cx="0" cy="0"/>
          <a:chOff x="0" y="0"/>
          <a:chExt cx="0" cy="0"/>
        </a:xfrm>
      </p:grpSpPr>
      <p:sp>
        <p:nvSpPr>
          <p:cNvPr id="255" name="Google Shape;255;p40"/>
          <p:cNvSpPr txBox="1">
            <a:spLocks noGrp="1"/>
          </p:cNvSpPr>
          <p:nvPr>
            <p:ph type="ctrTitle" idx="4294967295"/>
          </p:nvPr>
        </p:nvSpPr>
        <p:spPr>
          <a:xfrm>
            <a:off x="1311300" y="2122647"/>
            <a:ext cx="6521400" cy="898200"/>
          </a:xfrm>
          <a:prstGeom prst="rect">
            <a:avLst/>
          </a:prstGeom>
        </p:spPr>
        <p:txBody>
          <a:bodyPr spcFirstLastPara="1" wrap="square" lIns="0" tIns="0" rIns="0" bIns="0" anchor="b" anchorCtr="0">
            <a:noAutofit/>
          </a:bodyPr>
          <a:lstStyle/>
          <a:p>
            <a:pPr marL="457200" lvl="0" indent="0" algn="ctr" rtl="0">
              <a:spcBef>
                <a:spcPts val="0"/>
              </a:spcBef>
              <a:spcAft>
                <a:spcPts val="1000"/>
              </a:spcAft>
              <a:buNone/>
            </a:pPr>
            <a:r>
              <a:rPr lang="en" sz="6000">
                <a:solidFill>
                  <a:schemeClr val="lt1"/>
                </a:solidFill>
              </a:rPr>
              <a:t>Results</a:t>
            </a:r>
            <a:endParaRPr sz="6000">
              <a:solidFill>
                <a:schemeClr val="lt1"/>
              </a:solidFill>
            </a:endParaRPr>
          </a:p>
        </p:txBody>
      </p:sp>
      <p:sp>
        <p:nvSpPr>
          <p:cNvPr id="256" name="Google Shape;256;p4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29</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ctrTitle" idx="4294967295"/>
          </p:nvPr>
        </p:nvSpPr>
        <p:spPr>
          <a:xfrm>
            <a:off x="685800" y="1991842"/>
            <a:ext cx="7772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Introduction</a:t>
            </a:r>
            <a:endParaRPr sz="6000">
              <a:solidFill>
                <a:schemeClr val="lt1"/>
              </a:solidFill>
            </a:endParaRPr>
          </a:p>
        </p:txBody>
      </p:sp>
      <p:sp>
        <p:nvSpPr>
          <p:cNvPr id="63" name="Google Shape;63;p1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30</a:t>
            </a:fld>
            <a:endParaRPr>
              <a:solidFill>
                <a:schemeClr val="lt1"/>
              </a:solidFill>
            </a:endParaRPr>
          </a:p>
        </p:txBody>
      </p:sp>
      <p:sp>
        <p:nvSpPr>
          <p:cNvPr id="262" name="Google Shape;262;p41"/>
          <p:cNvSpPr/>
          <p:nvPr/>
        </p:nvSpPr>
        <p:spPr>
          <a:xfrm rot="-3280065">
            <a:off x="5830577" y="2402935"/>
            <a:ext cx="1167180" cy="1164844"/>
          </a:xfrm>
          <a:prstGeom prst="ellipse">
            <a:avLst/>
          </a:prstGeom>
          <a:solidFill>
            <a:schemeClr val="lt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aphicFrame>
        <p:nvGraphicFramePr>
          <p:cNvPr id="263" name="Google Shape;263;p41"/>
          <p:cNvGraphicFramePr/>
          <p:nvPr/>
        </p:nvGraphicFramePr>
        <p:xfrm>
          <a:off x="232175" y="1317588"/>
          <a:ext cx="8234875" cy="3718350"/>
        </p:xfrm>
        <a:graphic>
          <a:graphicData uri="http://schemas.openxmlformats.org/drawingml/2006/table">
            <a:tbl>
              <a:tblPr>
                <a:noFill/>
                <a:tableStyleId>{E4D0F7FD-E882-4390-9168-7A7D3DC68383}</a:tableStyleId>
              </a:tblPr>
              <a:tblGrid>
                <a:gridCol w="1145550">
                  <a:extLst>
                    <a:ext uri="{9D8B030D-6E8A-4147-A177-3AD203B41FA5}">
                      <a16:colId xmlns:a16="http://schemas.microsoft.com/office/drawing/2014/main" val="20000"/>
                    </a:ext>
                  </a:extLst>
                </a:gridCol>
                <a:gridCol w="1262075">
                  <a:extLst>
                    <a:ext uri="{9D8B030D-6E8A-4147-A177-3AD203B41FA5}">
                      <a16:colId xmlns:a16="http://schemas.microsoft.com/office/drawing/2014/main" val="20001"/>
                    </a:ext>
                  </a:extLst>
                </a:gridCol>
                <a:gridCol w="1078350">
                  <a:extLst>
                    <a:ext uri="{9D8B030D-6E8A-4147-A177-3AD203B41FA5}">
                      <a16:colId xmlns:a16="http://schemas.microsoft.com/office/drawing/2014/main" val="20002"/>
                    </a:ext>
                  </a:extLst>
                </a:gridCol>
                <a:gridCol w="925300">
                  <a:extLst>
                    <a:ext uri="{9D8B030D-6E8A-4147-A177-3AD203B41FA5}">
                      <a16:colId xmlns:a16="http://schemas.microsoft.com/office/drawing/2014/main" val="20003"/>
                    </a:ext>
                  </a:extLst>
                </a:gridCol>
                <a:gridCol w="958025">
                  <a:extLst>
                    <a:ext uri="{9D8B030D-6E8A-4147-A177-3AD203B41FA5}">
                      <a16:colId xmlns:a16="http://schemas.microsoft.com/office/drawing/2014/main" val="20004"/>
                    </a:ext>
                  </a:extLst>
                </a:gridCol>
                <a:gridCol w="872100">
                  <a:extLst>
                    <a:ext uri="{9D8B030D-6E8A-4147-A177-3AD203B41FA5}">
                      <a16:colId xmlns:a16="http://schemas.microsoft.com/office/drawing/2014/main" val="20005"/>
                    </a:ext>
                  </a:extLst>
                </a:gridCol>
                <a:gridCol w="894675">
                  <a:extLst>
                    <a:ext uri="{9D8B030D-6E8A-4147-A177-3AD203B41FA5}">
                      <a16:colId xmlns:a16="http://schemas.microsoft.com/office/drawing/2014/main" val="20006"/>
                    </a:ext>
                  </a:extLst>
                </a:gridCol>
                <a:gridCol w="1098800">
                  <a:extLst>
                    <a:ext uri="{9D8B030D-6E8A-4147-A177-3AD203B41FA5}">
                      <a16:colId xmlns:a16="http://schemas.microsoft.com/office/drawing/2014/main" val="20007"/>
                    </a:ext>
                  </a:extLst>
                </a:gridCol>
              </a:tblGrid>
              <a:tr h="381000">
                <a:tc>
                  <a:txBody>
                    <a:bodyPr/>
                    <a:lstStyle/>
                    <a:p>
                      <a:pPr marL="0" lvl="0" indent="0" algn="l" rtl="0">
                        <a:spcBef>
                          <a:spcPts val="0"/>
                        </a:spcBef>
                        <a:spcAft>
                          <a:spcPts val="0"/>
                        </a:spcAft>
                        <a:buNone/>
                      </a:pP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a:t>ME</a:t>
                      </a:r>
                      <a:endParaRPr/>
                    </a:p>
                  </a:txBody>
                  <a:tcPr marL="91425" marR="91425" marT="91425" marB="91425">
                    <a:lnL w="9525" cap="flat" cmpd="sng">
                      <a:solidFill>
                        <a:srgbClr val="FFE599">
                          <a:alpha val="0"/>
                        </a:srgbClr>
                      </a:solidFill>
                      <a:prstDash val="solid"/>
                      <a:round/>
                      <a:headEnd type="none" w="sm" len="sm"/>
                      <a:tailEnd type="none" w="sm" len="sm"/>
                    </a:lnL>
                    <a:solidFill>
                      <a:schemeClr val="accent4"/>
                    </a:solidFill>
                  </a:tcPr>
                </a:tc>
                <a:tc>
                  <a:txBody>
                    <a:bodyPr/>
                    <a:lstStyle/>
                    <a:p>
                      <a:pPr marL="0" lvl="0" indent="0" algn="l" rtl="0">
                        <a:spcBef>
                          <a:spcPts val="0"/>
                        </a:spcBef>
                        <a:spcAft>
                          <a:spcPts val="0"/>
                        </a:spcAft>
                        <a:buNone/>
                      </a:pPr>
                      <a:r>
                        <a:rPr lang="en"/>
                        <a:t>RMSE</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MAE</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MPE</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MAPE</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MASE</a:t>
                      </a:r>
                      <a:endParaRPr/>
                    </a:p>
                  </a:txBody>
                  <a:tcPr marL="91425" marR="91425" marT="91425" marB="91425">
                    <a:solidFill>
                      <a:schemeClr val="accent4"/>
                    </a:solidFill>
                  </a:tcPr>
                </a:tc>
                <a:tc>
                  <a:txBody>
                    <a:bodyPr/>
                    <a:lstStyle/>
                    <a:p>
                      <a:pPr marL="0" lvl="0" indent="0" algn="l" rtl="0">
                        <a:spcBef>
                          <a:spcPts val="0"/>
                        </a:spcBef>
                        <a:spcAft>
                          <a:spcPts val="0"/>
                        </a:spcAft>
                        <a:buNone/>
                      </a:pPr>
                      <a:r>
                        <a:rPr lang="en"/>
                        <a:t>ACF1</a:t>
                      </a:r>
                      <a:endParaRPr/>
                    </a:p>
                  </a:txBody>
                  <a:tcPr marL="91425" marR="91425" marT="91425" marB="91425">
                    <a:solidFill>
                      <a:schemeClr val="accent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Mean</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-2.64099</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209.6713</a:t>
                      </a:r>
                      <a:endParaRPr sz="1300"/>
                    </a:p>
                  </a:txBody>
                  <a:tcPr marL="91425" marR="91425" marT="91425" marB="91425"/>
                </a:tc>
                <a:tc>
                  <a:txBody>
                    <a:bodyPr/>
                    <a:lstStyle/>
                    <a:p>
                      <a:pPr marL="0" lvl="0" indent="0" algn="l" rtl="0">
                        <a:spcBef>
                          <a:spcPts val="0"/>
                        </a:spcBef>
                        <a:spcAft>
                          <a:spcPts val="0"/>
                        </a:spcAft>
                        <a:buNone/>
                      </a:pPr>
                      <a:r>
                        <a:rPr lang="en" sz="1300"/>
                        <a:t>147.5756</a:t>
                      </a:r>
                      <a:endParaRPr sz="1300"/>
                    </a:p>
                  </a:txBody>
                  <a:tcPr marL="91425" marR="91425" marT="91425" marB="91425"/>
                </a:tc>
                <a:tc>
                  <a:txBody>
                    <a:bodyPr/>
                    <a:lstStyle/>
                    <a:p>
                      <a:pPr marL="0" lvl="0" indent="0" algn="l" rtl="0">
                        <a:spcBef>
                          <a:spcPts val="0"/>
                        </a:spcBef>
                        <a:spcAft>
                          <a:spcPts val="0"/>
                        </a:spcAft>
                        <a:buNone/>
                      </a:pPr>
                      <a:r>
                        <a:rPr lang="en" sz="1300"/>
                        <a:t>-1856.599</a:t>
                      </a:r>
                      <a:endParaRPr sz="1300"/>
                    </a:p>
                  </a:txBody>
                  <a:tcPr marL="91425" marR="91425" marT="91425" marB="91425"/>
                </a:tc>
                <a:tc>
                  <a:txBody>
                    <a:bodyPr/>
                    <a:lstStyle/>
                    <a:p>
                      <a:pPr marL="0" lvl="0" indent="0" algn="l" rtl="0">
                        <a:spcBef>
                          <a:spcPts val="0"/>
                        </a:spcBef>
                        <a:spcAft>
                          <a:spcPts val="0"/>
                        </a:spcAft>
                        <a:buNone/>
                      </a:pPr>
                      <a:r>
                        <a:rPr lang="en" sz="1300"/>
                        <a:t>1884.944</a:t>
                      </a:r>
                      <a:endParaRPr sz="1300"/>
                    </a:p>
                  </a:txBody>
                  <a:tcPr marL="91425" marR="91425" marT="91425" marB="91425"/>
                </a:tc>
                <a:tc>
                  <a:txBody>
                    <a:bodyPr/>
                    <a:lstStyle/>
                    <a:p>
                      <a:pPr marL="0" lvl="0" indent="0" algn="l" rtl="0">
                        <a:spcBef>
                          <a:spcPts val="0"/>
                        </a:spcBef>
                        <a:spcAft>
                          <a:spcPts val="0"/>
                        </a:spcAft>
                        <a:buNone/>
                      </a:pPr>
                      <a:r>
                        <a:rPr lang="en" sz="1300"/>
                        <a:t>1.153397</a:t>
                      </a:r>
                      <a:endParaRPr sz="1300"/>
                    </a:p>
                  </a:txBody>
                  <a:tcPr marL="91425" marR="91425" marT="91425" marB="91425"/>
                </a:tc>
                <a:tc>
                  <a:txBody>
                    <a:bodyPr/>
                    <a:lstStyle/>
                    <a:p>
                      <a:pPr marL="0" lvl="0" indent="0" algn="l" rtl="0">
                        <a:spcBef>
                          <a:spcPts val="0"/>
                        </a:spcBef>
                        <a:spcAft>
                          <a:spcPts val="0"/>
                        </a:spcAft>
                        <a:buNone/>
                      </a:pPr>
                      <a:r>
                        <a:rPr lang="en" sz="1300"/>
                        <a:t>0.3450028</a:t>
                      </a:r>
                      <a:endParaRPr sz="13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Naive</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46.2541864</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214.6963</a:t>
                      </a:r>
                      <a:endParaRPr sz="1300"/>
                    </a:p>
                  </a:txBody>
                  <a:tcPr marL="91425" marR="91425" marT="91425" marB="91425"/>
                </a:tc>
                <a:tc>
                  <a:txBody>
                    <a:bodyPr/>
                    <a:lstStyle/>
                    <a:p>
                      <a:pPr marL="0" lvl="0" indent="0" algn="l" rtl="0">
                        <a:spcBef>
                          <a:spcPts val="0"/>
                        </a:spcBef>
                        <a:spcAft>
                          <a:spcPts val="0"/>
                        </a:spcAft>
                        <a:buNone/>
                      </a:pPr>
                      <a:r>
                        <a:rPr lang="en" sz="1300"/>
                        <a:t>126.1187</a:t>
                      </a:r>
                      <a:endParaRPr sz="1300"/>
                    </a:p>
                  </a:txBody>
                  <a:tcPr marL="91425" marR="91425" marT="91425" marB="91425"/>
                </a:tc>
                <a:tc>
                  <a:txBody>
                    <a:bodyPr/>
                    <a:lstStyle/>
                    <a:p>
                      <a:pPr marL="0" lvl="0" indent="0" algn="l" rtl="0">
                        <a:spcBef>
                          <a:spcPts val="0"/>
                        </a:spcBef>
                        <a:spcAft>
                          <a:spcPts val="0"/>
                        </a:spcAft>
                        <a:buNone/>
                      </a:pPr>
                      <a:r>
                        <a:rPr lang="en" sz="1300"/>
                        <a:t>-1114.382</a:t>
                      </a:r>
                      <a:endParaRPr sz="1300"/>
                    </a:p>
                  </a:txBody>
                  <a:tcPr marL="91425" marR="91425" marT="91425" marB="91425"/>
                </a:tc>
                <a:tc>
                  <a:txBody>
                    <a:bodyPr/>
                    <a:lstStyle/>
                    <a:p>
                      <a:pPr marL="0" lvl="0" indent="0" algn="l" rtl="0">
                        <a:spcBef>
                          <a:spcPts val="0"/>
                        </a:spcBef>
                        <a:spcAft>
                          <a:spcPts val="0"/>
                        </a:spcAft>
                        <a:buNone/>
                      </a:pPr>
                      <a:r>
                        <a:rPr lang="en" sz="1300"/>
                        <a:t>1153.637</a:t>
                      </a:r>
                      <a:endParaRPr sz="1300"/>
                    </a:p>
                  </a:txBody>
                  <a:tcPr marL="91425" marR="91425" marT="91425" marB="91425"/>
                </a:tc>
                <a:tc>
                  <a:txBody>
                    <a:bodyPr/>
                    <a:lstStyle/>
                    <a:p>
                      <a:pPr marL="0" lvl="0" indent="0" algn="l" rtl="0">
                        <a:spcBef>
                          <a:spcPts val="0"/>
                        </a:spcBef>
                        <a:spcAft>
                          <a:spcPts val="0"/>
                        </a:spcAft>
                        <a:buNone/>
                      </a:pPr>
                      <a:r>
                        <a:rPr lang="en" sz="1300"/>
                        <a:t>0.985697</a:t>
                      </a:r>
                      <a:endParaRPr sz="1300"/>
                    </a:p>
                  </a:txBody>
                  <a:tcPr marL="91425" marR="91425" marT="91425" marB="91425"/>
                </a:tc>
                <a:tc>
                  <a:txBody>
                    <a:bodyPr/>
                    <a:lstStyle/>
                    <a:p>
                      <a:pPr marL="0" lvl="0" indent="0" algn="l" rtl="0">
                        <a:spcBef>
                          <a:spcPts val="0"/>
                        </a:spcBef>
                        <a:spcAft>
                          <a:spcPts val="0"/>
                        </a:spcAft>
                        <a:buNone/>
                      </a:pPr>
                      <a:r>
                        <a:rPr lang="en" sz="1300" dirty="0"/>
                        <a:t>0.3450028</a:t>
                      </a:r>
                      <a:endParaRPr sz="1300" dirty="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Snaive</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33.488000</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215.1044</a:t>
                      </a:r>
                      <a:endParaRPr sz="1300"/>
                    </a:p>
                  </a:txBody>
                  <a:tcPr marL="91425" marR="91425" marT="91425" marB="91425"/>
                </a:tc>
                <a:tc>
                  <a:txBody>
                    <a:bodyPr/>
                    <a:lstStyle/>
                    <a:p>
                      <a:pPr marL="0" lvl="0" indent="0" algn="l" rtl="0">
                        <a:spcBef>
                          <a:spcPts val="0"/>
                        </a:spcBef>
                        <a:spcAft>
                          <a:spcPts val="0"/>
                        </a:spcAft>
                        <a:buNone/>
                      </a:pPr>
                      <a:r>
                        <a:rPr lang="en" sz="1300"/>
                        <a:t>97.63234</a:t>
                      </a:r>
                      <a:endParaRPr sz="1300"/>
                    </a:p>
                  </a:txBody>
                  <a:tcPr marL="91425" marR="91425" marT="91425" marB="91425"/>
                </a:tc>
                <a:tc>
                  <a:txBody>
                    <a:bodyPr/>
                    <a:lstStyle/>
                    <a:p>
                      <a:pPr marL="0" lvl="0" indent="0" algn="l" rtl="0">
                        <a:spcBef>
                          <a:spcPts val="0"/>
                        </a:spcBef>
                        <a:spcAft>
                          <a:spcPts val="0"/>
                        </a:spcAft>
                        <a:buNone/>
                      </a:pPr>
                      <a:r>
                        <a:rPr lang="en" sz="1300"/>
                        <a:t>-1606.367</a:t>
                      </a:r>
                      <a:endParaRPr sz="1300"/>
                    </a:p>
                  </a:txBody>
                  <a:tcPr marL="91425" marR="91425" marT="91425" marB="91425"/>
                </a:tc>
                <a:tc>
                  <a:txBody>
                    <a:bodyPr/>
                    <a:lstStyle/>
                    <a:p>
                      <a:pPr marL="0" lvl="0" indent="0" algn="l" rtl="0">
                        <a:spcBef>
                          <a:spcPts val="0"/>
                        </a:spcBef>
                        <a:spcAft>
                          <a:spcPts val="0"/>
                        </a:spcAft>
                        <a:buNone/>
                      </a:pPr>
                      <a:r>
                        <a:rPr lang="en" sz="1300"/>
                        <a:t>1694.964</a:t>
                      </a:r>
                      <a:endParaRPr sz="1300"/>
                    </a:p>
                  </a:txBody>
                  <a:tcPr marL="91425" marR="91425" marT="91425" marB="91425"/>
                </a:tc>
                <a:tc>
                  <a:txBody>
                    <a:bodyPr/>
                    <a:lstStyle/>
                    <a:p>
                      <a:pPr marL="0" lvl="0" indent="0" algn="l" rtl="0">
                        <a:spcBef>
                          <a:spcPts val="0"/>
                        </a:spcBef>
                        <a:spcAft>
                          <a:spcPts val="0"/>
                        </a:spcAft>
                        <a:buNone/>
                      </a:pPr>
                      <a:r>
                        <a:rPr lang="en" sz="1300"/>
                        <a:t>0.76305</a:t>
                      </a:r>
                      <a:endParaRPr sz="1300"/>
                    </a:p>
                  </a:txBody>
                  <a:tcPr marL="91425" marR="91425" marT="91425" marB="91425"/>
                </a:tc>
                <a:tc>
                  <a:txBody>
                    <a:bodyPr/>
                    <a:lstStyle/>
                    <a:p>
                      <a:pPr marL="0" lvl="0" indent="0" algn="l" rtl="0">
                        <a:spcBef>
                          <a:spcPts val="0"/>
                        </a:spcBef>
                        <a:spcAft>
                          <a:spcPts val="0"/>
                        </a:spcAft>
                        <a:buNone/>
                      </a:pPr>
                      <a:r>
                        <a:rPr lang="en" sz="1300"/>
                        <a:t>0.0409</a:t>
                      </a:r>
                      <a:endParaRPr sz="13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Drift</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3.284637e+01</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211.9786</a:t>
                      </a:r>
                      <a:endParaRPr sz="1300"/>
                    </a:p>
                  </a:txBody>
                  <a:tcPr marL="91425" marR="91425" marT="91425" marB="91425"/>
                </a:tc>
                <a:tc>
                  <a:txBody>
                    <a:bodyPr/>
                    <a:lstStyle/>
                    <a:p>
                      <a:pPr marL="0" lvl="0" indent="0" algn="l" rtl="0">
                        <a:spcBef>
                          <a:spcPts val="0"/>
                        </a:spcBef>
                        <a:spcAft>
                          <a:spcPts val="0"/>
                        </a:spcAft>
                        <a:buNone/>
                      </a:pPr>
                      <a:r>
                        <a:rPr lang="en" sz="1300"/>
                        <a:t>131.1125</a:t>
                      </a:r>
                      <a:endParaRPr sz="1300"/>
                    </a:p>
                  </a:txBody>
                  <a:tcPr marL="91425" marR="91425" marT="91425" marB="91425"/>
                </a:tc>
                <a:tc>
                  <a:txBody>
                    <a:bodyPr/>
                    <a:lstStyle/>
                    <a:p>
                      <a:pPr marL="0" lvl="0" indent="0" algn="l" rtl="0">
                        <a:spcBef>
                          <a:spcPts val="0"/>
                        </a:spcBef>
                        <a:spcAft>
                          <a:spcPts val="0"/>
                        </a:spcAft>
                        <a:buNone/>
                      </a:pPr>
                      <a:r>
                        <a:rPr lang="en" sz="1300"/>
                        <a:t>-1332.529</a:t>
                      </a:r>
                      <a:endParaRPr sz="1300"/>
                    </a:p>
                  </a:txBody>
                  <a:tcPr marL="91425" marR="91425" marT="91425" marB="91425"/>
                </a:tc>
                <a:tc>
                  <a:txBody>
                    <a:bodyPr/>
                    <a:lstStyle/>
                    <a:p>
                      <a:pPr marL="0" lvl="0" indent="0" algn="l" rtl="0">
                        <a:spcBef>
                          <a:spcPts val="0"/>
                        </a:spcBef>
                        <a:spcAft>
                          <a:spcPts val="0"/>
                        </a:spcAft>
                        <a:buNone/>
                      </a:pPr>
                      <a:r>
                        <a:rPr lang="en" sz="1300"/>
                        <a:t>1368.041</a:t>
                      </a:r>
                      <a:endParaRPr sz="1300"/>
                    </a:p>
                  </a:txBody>
                  <a:tcPr marL="91425" marR="91425" marT="91425" marB="91425"/>
                </a:tc>
                <a:tc>
                  <a:txBody>
                    <a:bodyPr/>
                    <a:lstStyle/>
                    <a:p>
                      <a:pPr marL="0" lvl="0" indent="0" algn="l" rtl="0">
                        <a:spcBef>
                          <a:spcPts val="0"/>
                        </a:spcBef>
                        <a:spcAft>
                          <a:spcPts val="0"/>
                        </a:spcAft>
                        <a:buNone/>
                      </a:pPr>
                      <a:r>
                        <a:rPr lang="en" sz="1300"/>
                        <a:t>1.024728</a:t>
                      </a:r>
                      <a:endParaRPr sz="1300"/>
                    </a:p>
                  </a:txBody>
                  <a:tcPr marL="91425" marR="91425" marT="91425" marB="91425"/>
                </a:tc>
                <a:tc>
                  <a:txBody>
                    <a:bodyPr/>
                    <a:lstStyle/>
                    <a:p>
                      <a:pPr marL="0" lvl="0" indent="0" algn="l" rtl="0">
                        <a:spcBef>
                          <a:spcPts val="0"/>
                        </a:spcBef>
                        <a:spcAft>
                          <a:spcPts val="0"/>
                        </a:spcAft>
                        <a:buNone/>
                      </a:pPr>
                      <a:r>
                        <a:rPr lang="en" sz="1300"/>
                        <a:t>0.3461225</a:t>
                      </a:r>
                      <a:endParaRPr sz="1300"/>
                    </a:p>
                  </a:txBody>
                  <a:tcPr marL="91425" marR="91425" marT="91425" marB="91425"/>
                </a:tc>
                <a:extLst>
                  <a:ext uri="{0D108BD9-81ED-4DB2-BD59-A6C34878D82A}">
                    <a16:rowId xmlns:a16="http://schemas.microsoft.com/office/drawing/2014/main" val="10004"/>
                  </a:ext>
                </a:extLst>
              </a:tr>
              <a:tr h="514800">
                <a:tc>
                  <a:txBody>
                    <a:bodyPr/>
                    <a:lstStyle/>
                    <a:p>
                      <a:pPr marL="0" lvl="0" indent="0" algn="l" rtl="0">
                        <a:spcBef>
                          <a:spcPts val="0"/>
                        </a:spcBef>
                        <a:spcAft>
                          <a:spcPts val="0"/>
                        </a:spcAft>
                        <a:buNone/>
                      </a:pPr>
                      <a:r>
                        <a:rPr lang="en"/>
                        <a:t>Holt’s Winter</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26.35708</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200.8795</a:t>
                      </a:r>
                      <a:endParaRPr sz="1300"/>
                    </a:p>
                  </a:txBody>
                  <a:tcPr marL="91425" marR="91425" marT="91425" marB="91425"/>
                </a:tc>
                <a:tc>
                  <a:txBody>
                    <a:bodyPr/>
                    <a:lstStyle/>
                    <a:p>
                      <a:pPr marL="0" lvl="0" indent="0" algn="l" rtl="0">
                        <a:spcBef>
                          <a:spcPts val="0"/>
                        </a:spcBef>
                        <a:spcAft>
                          <a:spcPts val="0"/>
                        </a:spcAft>
                        <a:buNone/>
                      </a:pPr>
                      <a:r>
                        <a:rPr lang="en" sz="1300"/>
                        <a:t>135.6110</a:t>
                      </a:r>
                      <a:endParaRPr sz="1300"/>
                    </a:p>
                  </a:txBody>
                  <a:tcPr marL="91425" marR="91425" marT="91425" marB="91425"/>
                </a:tc>
                <a:tc>
                  <a:txBody>
                    <a:bodyPr/>
                    <a:lstStyle/>
                    <a:p>
                      <a:pPr marL="0" lvl="0" indent="0" algn="l" rtl="0">
                        <a:spcBef>
                          <a:spcPts val="0"/>
                        </a:spcBef>
                        <a:spcAft>
                          <a:spcPts val="0"/>
                        </a:spcAft>
                        <a:buNone/>
                      </a:pPr>
                      <a:r>
                        <a:rPr lang="en" sz="1300"/>
                        <a:t>-3243.767</a:t>
                      </a:r>
                      <a:endParaRPr sz="1300"/>
                    </a:p>
                  </a:txBody>
                  <a:tcPr marL="91425" marR="91425" marT="91425" marB="91425"/>
                </a:tc>
                <a:tc>
                  <a:txBody>
                    <a:bodyPr/>
                    <a:lstStyle/>
                    <a:p>
                      <a:pPr marL="0" lvl="0" indent="0" algn="l" rtl="0">
                        <a:spcBef>
                          <a:spcPts val="0"/>
                        </a:spcBef>
                        <a:spcAft>
                          <a:spcPts val="0"/>
                        </a:spcAft>
                        <a:buNone/>
                      </a:pPr>
                      <a:r>
                        <a:rPr lang="en" sz="1300"/>
                        <a:t>3382.392</a:t>
                      </a:r>
                      <a:endParaRPr sz="1300"/>
                    </a:p>
                  </a:txBody>
                  <a:tcPr marL="91425" marR="91425" marT="91425" marB="91425"/>
                </a:tc>
                <a:tc>
                  <a:txBody>
                    <a:bodyPr/>
                    <a:lstStyle/>
                    <a:p>
                      <a:pPr marL="0" lvl="0" indent="0" algn="l" rtl="0">
                        <a:spcBef>
                          <a:spcPts val="0"/>
                        </a:spcBef>
                        <a:spcAft>
                          <a:spcPts val="0"/>
                        </a:spcAft>
                        <a:buNone/>
                      </a:pPr>
                      <a:r>
                        <a:rPr lang="en" sz="1300"/>
                        <a:t>1.059886</a:t>
                      </a:r>
                      <a:endParaRPr sz="1300"/>
                    </a:p>
                  </a:txBody>
                  <a:tcPr marL="91425" marR="91425" marT="91425" marB="91425"/>
                </a:tc>
                <a:tc>
                  <a:txBody>
                    <a:bodyPr/>
                    <a:lstStyle/>
                    <a:p>
                      <a:pPr marL="0" lvl="0" indent="0" algn="l" rtl="0">
                        <a:spcBef>
                          <a:spcPts val="0"/>
                        </a:spcBef>
                        <a:spcAft>
                          <a:spcPts val="0"/>
                        </a:spcAft>
                        <a:buNone/>
                      </a:pPr>
                      <a:r>
                        <a:rPr lang="en" sz="1300"/>
                        <a:t>0.4363718</a:t>
                      </a:r>
                      <a:endParaRPr sz="13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ARIMA</a:t>
                      </a:r>
                      <a:endParaRPr/>
                    </a:p>
                  </a:txBody>
                  <a:tcPr marL="91425" marR="91425" marT="91425" marB="91425">
                    <a:lnL w="9525" cap="flat" cmpd="sng">
                      <a:solidFill>
                        <a:srgbClr val="FFE599">
                          <a:alpha val="0"/>
                        </a:srgbClr>
                      </a:solidFill>
                      <a:prstDash val="solid"/>
                      <a:round/>
                      <a:headEnd type="none" w="sm" len="sm"/>
                      <a:tailEnd type="none" w="sm" len="sm"/>
                    </a:lnL>
                    <a:lnR w="9525" cap="flat" cmpd="sng">
                      <a:solidFill>
                        <a:srgbClr val="FFE599">
                          <a:alpha val="0"/>
                        </a:srgbClr>
                      </a:solidFill>
                      <a:prstDash val="solid"/>
                      <a:round/>
                      <a:headEnd type="none" w="sm" len="sm"/>
                      <a:tailEnd type="none" w="sm" len="sm"/>
                    </a:lnR>
                    <a:lnT w="9525" cap="flat" cmpd="sng">
                      <a:solidFill>
                        <a:srgbClr val="FFE599">
                          <a:alpha val="0"/>
                        </a:srgbClr>
                      </a:solidFill>
                      <a:prstDash val="solid"/>
                      <a:round/>
                      <a:headEnd type="none" w="sm" len="sm"/>
                      <a:tailEnd type="none" w="sm" len="sm"/>
                    </a:lnT>
                    <a:lnB w="9525" cap="flat" cmpd="sng">
                      <a:solidFill>
                        <a:srgbClr val="FFE599">
                          <a:alpha val="0"/>
                        </a:srgb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300"/>
                        <a:t>1.593283</a:t>
                      </a:r>
                      <a:endParaRPr sz="1300"/>
                    </a:p>
                  </a:txBody>
                  <a:tcPr marL="91425" marR="91425" marT="91425" marB="91425">
                    <a:lnL w="9525" cap="flat" cmpd="sng">
                      <a:solidFill>
                        <a:srgbClr val="FFE599">
                          <a:alpha val="0"/>
                        </a:srgbClr>
                      </a:solidFill>
                      <a:prstDash val="solid"/>
                      <a:round/>
                      <a:headEnd type="none" w="sm" len="sm"/>
                      <a:tailEnd type="none" w="sm" len="sm"/>
                    </a:lnL>
                  </a:tcPr>
                </a:tc>
                <a:tc>
                  <a:txBody>
                    <a:bodyPr/>
                    <a:lstStyle/>
                    <a:p>
                      <a:pPr marL="0" lvl="0" indent="0" algn="l" rtl="0">
                        <a:spcBef>
                          <a:spcPts val="0"/>
                        </a:spcBef>
                        <a:spcAft>
                          <a:spcPts val="0"/>
                        </a:spcAft>
                        <a:buNone/>
                      </a:pPr>
                      <a:r>
                        <a:rPr lang="en" sz="1300"/>
                        <a:t>193.7305</a:t>
                      </a:r>
                      <a:endParaRPr sz="1300"/>
                    </a:p>
                  </a:txBody>
                  <a:tcPr marL="91425" marR="91425" marT="91425" marB="91425"/>
                </a:tc>
                <a:tc>
                  <a:txBody>
                    <a:bodyPr/>
                    <a:lstStyle/>
                    <a:p>
                      <a:pPr marL="0" lvl="0" indent="0" algn="l" rtl="0">
                        <a:spcBef>
                          <a:spcPts val="0"/>
                        </a:spcBef>
                        <a:spcAft>
                          <a:spcPts val="0"/>
                        </a:spcAft>
                        <a:buNone/>
                      </a:pPr>
                      <a:r>
                        <a:rPr lang="en" sz="1300"/>
                        <a:t>125.3166</a:t>
                      </a:r>
                      <a:endParaRPr sz="1300"/>
                    </a:p>
                  </a:txBody>
                  <a:tcPr marL="91425" marR="91425" marT="91425" marB="91425"/>
                </a:tc>
                <a:tc>
                  <a:txBody>
                    <a:bodyPr/>
                    <a:lstStyle/>
                    <a:p>
                      <a:pPr marL="0" lvl="0" indent="0" algn="l" rtl="0">
                        <a:spcBef>
                          <a:spcPts val="0"/>
                        </a:spcBef>
                        <a:spcAft>
                          <a:spcPts val="0"/>
                        </a:spcAft>
                        <a:buNone/>
                      </a:pPr>
                      <a:r>
                        <a:rPr lang="en" sz="1300"/>
                        <a:t>-1754.817</a:t>
                      </a:r>
                      <a:endParaRPr sz="1300"/>
                    </a:p>
                  </a:txBody>
                  <a:tcPr marL="91425" marR="91425" marT="91425" marB="91425"/>
                </a:tc>
                <a:tc>
                  <a:txBody>
                    <a:bodyPr/>
                    <a:lstStyle/>
                    <a:p>
                      <a:pPr marL="0" lvl="0" indent="0" algn="l" rtl="0">
                        <a:spcBef>
                          <a:spcPts val="0"/>
                        </a:spcBef>
                        <a:spcAft>
                          <a:spcPts val="0"/>
                        </a:spcAft>
                        <a:buNone/>
                      </a:pPr>
                      <a:r>
                        <a:rPr lang="en" sz="1300"/>
                        <a:t>1780.38</a:t>
                      </a:r>
                      <a:endParaRPr sz="1300"/>
                    </a:p>
                  </a:txBody>
                  <a:tcPr marL="91425" marR="91425" marT="91425" marB="91425"/>
                </a:tc>
                <a:tc>
                  <a:txBody>
                    <a:bodyPr/>
                    <a:lstStyle/>
                    <a:p>
                      <a:pPr marL="0" lvl="0" indent="0" algn="l" rtl="0">
                        <a:spcBef>
                          <a:spcPts val="0"/>
                        </a:spcBef>
                        <a:spcAft>
                          <a:spcPts val="0"/>
                        </a:spcAft>
                        <a:buNone/>
                      </a:pPr>
                      <a:r>
                        <a:rPr lang="en" sz="1300"/>
                        <a:t>0.804345</a:t>
                      </a:r>
                      <a:endParaRPr sz="1300"/>
                    </a:p>
                  </a:txBody>
                  <a:tcPr marL="91425" marR="91425" marT="91425" marB="91425"/>
                </a:tc>
                <a:tc>
                  <a:txBody>
                    <a:bodyPr/>
                    <a:lstStyle/>
                    <a:p>
                      <a:pPr marL="0" lvl="0" indent="0" algn="l" rtl="0">
                        <a:spcBef>
                          <a:spcPts val="0"/>
                        </a:spcBef>
                        <a:spcAft>
                          <a:spcPts val="0"/>
                        </a:spcAft>
                        <a:buNone/>
                      </a:pPr>
                      <a:r>
                        <a:rPr lang="en" sz="1300" dirty="0"/>
                        <a:t>0.1262206</a:t>
                      </a:r>
                      <a:endParaRPr sz="1300" dirty="0"/>
                    </a:p>
                  </a:txBody>
                  <a:tcPr marL="91425" marR="91425" marT="91425" marB="91425"/>
                </a:tc>
                <a:extLst>
                  <a:ext uri="{0D108BD9-81ED-4DB2-BD59-A6C34878D82A}">
                    <a16:rowId xmlns:a16="http://schemas.microsoft.com/office/drawing/2014/main" val="10006"/>
                  </a:ext>
                </a:extLst>
              </a:tr>
            </a:tbl>
          </a:graphicData>
        </a:graphic>
      </p:graphicFrame>
      <p:sp>
        <p:nvSpPr>
          <p:cNvPr id="264" name="Google Shape;264;p41"/>
          <p:cNvSpPr txBox="1">
            <a:spLocks noGrp="1"/>
          </p:cNvSpPr>
          <p:nvPr>
            <p:ph type="title" idx="4294967295"/>
          </p:nvPr>
        </p:nvSpPr>
        <p:spPr>
          <a:xfrm>
            <a:off x="2222675" y="3275"/>
            <a:ext cx="45711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Results</a:t>
            </a:r>
            <a:endParaRPr sz="3600"/>
          </a:p>
        </p:txBody>
      </p:sp>
      <p:sp>
        <p:nvSpPr>
          <p:cNvPr id="266" name="Google Shape;266;p41"/>
          <p:cNvSpPr/>
          <p:nvPr/>
        </p:nvSpPr>
        <p:spPr>
          <a:xfrm>
            <a:off x="3706850" y="2897163"/>
            <a:ext cx="936600" cy="430024"/>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7300284" y="2897163"/>
            <a:ext cx="936600" cy="430024"/>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271"/>
        <p:cNvGrpSpPr/>
        <p:nvPr/>
      </p:nvGrpSpPr>
      <p:grpSpPr>
        <a:xfrm>
          <a:off x="0" y="0"/>
          <a:ext cx="0" cy="0"/>
          <a:chOff x="0" y="0"/>
          <a:chExt cx="0" cy="0"/>
        </a:xfrm>
      </p:grpSpPr>
      <p:sp>
        <p:nvSpPr>
          <p:cNvPr id="272" name="Google Shape;272;p42"/>
          <p:cNvSpPr txBox="1">
            <a:spLocks noGrp="1"/>
          </p:cNvSpPr>
          <p:nvPr>
            <p:ph type="ctrTitle" idx="4294967295"/>
          </p:nvPr>
        </p:nvSpPr>
        <p:spPr>
          <a:xfrm>
            <a:off x="1311300" y="966182"/>
            <a:ext cx="6521400" cy="2918700"/>
          </a:xfrm>
          <a:prstGeom prst="rect">
            <a:avLst/>
          </a:prstGeom>
        </p:spPr>
        <p:txBody>
          <a:bodyPr spcFirstLastPara="1" wrap="square" lIns="0" tIns="0" rIns="0" bIns="0" anchor="b" anchorCtr="0">
            <a:noAutofit/>
          </a:bodyPr>
          <a:lstStyle/>
          <a:p>
            <a:pPr marL="457200" lvl="0" indent="0" algn="ctr" rtl="0">
              <a:spcBef>
                <a:spcPts val="0"/>
              </a:spcBef>
              <a:spcAft>
                <a:spcPts val="0"/>
              </a:spcAft>
              <a:buNone/>
            </a:pPr>
            <a:r>
              <a:rPr lang="en" sz="6000">
                <a:solidFill>
                  <a:schemeClr val="lt1"/>
                </a:solidFill>
              </a:rPr>
              <a:t>Conclusion</a:t>
            </a:r>
            <a:endParaRPr sz="6000">
              <a:solidFill>
                <a:schemeClr val="lt1"/>
              </a:solidFill>
            </a:endParaRPr>
          </a:p>
          <a:p>
            <a:pPr marL="457200" lvl="0" indent="0" algn="ctr" rtl="0">
              <a:spcBef>
                <a:spcPts val="1000"/>
              </a:spcBef>
              <a:spcAft>
                <a:spcPts val="0"/>
              </a:spcAft>
              <a:buNone/>
            </a:pPr>
            <a:r>
              <a:rPr lang="en" sz="6000">
                <a:solidFill>
                  <a:schemeClr val="lt1"/>
                </a:solidFill>
              </a:rPr>
              <a:t>&amp;</a:t>
            </a:r>
            <a:endParaRPr sz="6000">
              <a:solidFill>
                <a:schemeClr val="lt1"/>
              </a:solidFill>
            </a:endParaRPr>
          </a:p>
          <a:p>
            <a:pPr marL="457200" lvl="0" indent="0" algn="ctr" rtl="0">
              <a:spcBef>
                <a:spcPts val="1000"/>
              </a:spcBef>
              <a:spcAft>
                <a:spcPts val="1000"/>
              </a:spcAft>
              <a:buNone/>
            </a:pPr>
            <a:r>
              <a:rPr lang="en" sz="6000">
                <a:solidFill>
                  <a:schemeClr val="lt1"/>
                </a:solidFill>
              </a:rPr>
              <a:t>Outlook</a:t>
            </a:r>
            <a:endParaRPr sz="6000">
              <a:solidFill>
                <a:schemeClr val="lt1"/>
              </a:solidFill>
            </a:endParaRPr>
          </a:p>
        </p:txBody>
      </p:sp>
      <p:sp>
        <p:nvSpPr>
          <p:cNvPr id="273" name="Google Shape;273;p42"/>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31</a:t>
            </a:fld>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279" name="Google Shape;279;p43"/>
          <p:cNvSpPr txBox="1">
            <a:spLocks noGrp="1"/>
          </p:cNvSpPr>
          <p:nvPr>
            <p:ph type="title"/>
          </p:nvPr>
        </p:nvSpPr>
        <p:spPr>
          <a:xfrm>
            <a:off x="3841925" y="252400"/>
            <a:ext cx="45711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Conclusion</a:t>
            </a:r>
            <a:endParaRPr sz="3600"/>
          </a:p>
        </p:txBody>
      </p:sp>
      <p:sp>
        <p:nvSpPr>
          <p:cNvPr id="280" name="Google Shape;280;p43"/>
          <p:cNvSpPr txBox="1">
            <a:spLocks noGrp="1"/>
          </p:cNvSpPr>
          <p:nvPr>
            <p:ph type="body" idx="4294967295"/>
          </p:nvPr>
        </p:nvSpPr>
        <p:spPr>
          <a:xfrm>
            <a:off x="3841925" y="1396900"/>
            <a:ext cx="4571100" cy="3411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No trend observable</a:t>
            </a:r>
            <a:endParaRPr/>
          </a:p>
          <a:p>
            <a:pPr marL="457200" lvl="0" indent="-355600" algn="l" rtl="0">
              <a:spcBef>
                <a:spcPts val="1000"/>
              </a:spcBef>
              <a:spcAft>
                <a:spcPts val="0"/>
              </a:spcAft>
              <a:buSzPts val="2000"/>
              <a:buChar char="⪢"/>
            </a:pPr>
            <a:r>
              <a:rPr lang="en"/>
              <a:t>Data only up to 2017</a:t>
            </a:r>
            <a:endParaRPr/>
          </a:p>
          <a:p>
            <a:pPr marL="457200" lvl="0" indent="-355600" algn="l" rtl="0">
              <a:spcBef>
                <a:spcPts val="1000"/>
              </a:spcBef>
              <a:spcAft>
                <a:spcPts val="0"/>
              </a:spcAft>
              <a:buSzPts val="2000"/>
              <a:buChar char="⪢"/>
            </a:pPr>
            <a:r>
              <a:rPr lang="en"/>
              <a:t>Data is seasonal and allows us to make forecasts</a:t>
            </a:r>
            <a:endParaRPr/>
          </a:p>
          <a:p>
            <a:pPr marL="457200" lvl="0" indent="-355600" algn="l" rtl="0">
              <a:spcBef>
                <a:spcPts val="1000"/>
              </a:spcBef>
              <a:spcAft>
                <a:spcPts val="0"/>
              </a:spcAft>
              <a:buSzPts val="2000"/>
              <a:buChar char="⪢"/>
            </a:pPr>
            <a:r>
              <a:rPr lang="en"/>
              <a:t>With those predictions locals can be helped to better plan</a:t>
            </a:r>
            <a:endParaRPr/>
          </a:p>
          <a:p>
            <a:pPr marL="457200" lvl="0" indent="0" algn="l" rtl="0">
              <a:spcBef>
                <a:spcPts val="1000"/>
              </a:spcBef>
              <a:spcAft>
                <a:spcPts val="0"/>
              </a:spcAft>
              <a:buNone/>
            </a:pPr>
            <a:endParaRPr/>
          </a:p>
          <a:p>
            <a:pPr marL="0" lvl="0" indent="0" algn="l" rtl="0">
              <a:spcBef>
                <a:spcPts val="1000"/>
              </a:spcBef>
              <a:spcAft>
                <a:spcPts val="10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body" idx="1"/>
          </p:nvPr>
        </p:nvSpPr>
        <p:spPr>
          <a:xfrm>
            <a:off x="2854175" y="1333125"/>
            <a:ext cx="5832600" cy="3459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400"/>
          </a:p>
          <a:p>
            <a:pPr marL="457200" lvl="0" indent="-317500" algn="l" rtl="0">
              <a:lnSpc>
                <a:spcPct val="115000"/>
              </a:lnSpc>
              <a:spcBef>
                <a:spcPts val="0"/>
              </a:spcBef>
              <a:spcAft>
                <a:spcPts val="0"/>
              </a:spcAft>
              <a:buSzPts val="1400"/>
              <a:buChar char="⪢"/>
            </a:pPr>
            <a:r>
              <a:rPr lang="en" sz="1400"/>
              <a:t>https://www.worldwildlife.org/places/amazon</a:t>
            </a:r>
            <a:endParaRPr sz="1400" b="1"/>
          </a:p>
          <a:p>
            <a:pPr marL="457200" lvl="0" indent="-317500" algn="l" rtl="0">
              <a:spcBef>
                <a:spcPts val="0"/>
              </a:spcBef>
              <a:spcAft>
                <a:spcPts val="0"/>
              </a:spcAft>
              <a:buSzPts val="1400"/>
              <a:buChar char="⪢"/>
            </a:pPr>
            <a:r>
              <a:rPr lang="en" sz="1400"/>
              <a:t>https://www.dosomething.org/us/facts/11-facts-about-wildfires</a:t>
            </a:r>
            <a:endParaRPr sz="1400" b="1"/>
          </a:p>
          <a:p>
            <a:pPr marL="457200" lvl="0" indent="-311150" algn="l" rtl="0">
              <a:spcBef>
                <a:spcPts val="0"/>
              </a:spcBef>
              <a:spcAft>
                <a:spcPts val="0"/>
              </a:spcAft>
              <a:buSzPts val="1300"/>
              <a:buChar char="⪢"/>
            </a:pPr>
            <a:r>
              <a:rPr lang="en" sz="1400">
                <a:uFill>
                  <a:noFill/>
                </a:uFill>
                <a:hlinkClick r:id="rId3"/>
              </a:rPr>
              <a:t>https://towardsdatascience.com/time-series-forecasting-arima-models-7f221e9eee06</a:t>
            </a:r>
            <a:endParaRPr sz="1300" b="1"/>
          </a:p>
          <a:p>
            <a:pPr marL="0" lvl="0" indent="0" algn="l" rtl="0">
              <a:lnSpc>
                <a:spcPct val="115000"/>
              </a:lnSpc>
              <a:spcBef>
                <a:spcPts val="0"/>
              </a:spcBef>
              <a:spcAft>
                <a:spcPts val="0"/>
              </a:spcAft>
              <a:buNone/>
            </a:pPr>
            <a:endParaRPr sz="1400"/>
          </a:p>
        </p:txBody>
      </p:sp>
      <p:sp>
        <p:nvSpPr>
          <p:cNvPr id="286" name="Google Shape;286;p44"/>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Resources:</a:t>
            </a:r>
            <a:endParaRPr/>
          </a:p>
        </p:txBody>
      </p:sp>
      <p:sp>
        <p:nvSpPr>
          <p:cNvPr id="287" name="Google Shape;287;p4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33</a:t>
            </a:fld>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291"/>
        <p:cNvGrpSpPr/>
        <p:nvPr/>
      </p:nvGrpSpPr>
      <p:grpSpPr>
        <a:xfrm>
          <a:off x="0" y="0"/>
          <a:ext cx="0" cy="0"/>
          <a:chOff x="0" y="0"/>
          <a:chExt cx="0" cy="0"/>
        </a:xfrm>
      </p:grpSpPr>
      <p:sp>
        <p:nvSpPr>
          <p:cNvPr id="292" name="Google Shape;292;p45"/>
          <p:cNvSpPr txBox="1">
            <a:spLocks noGrp="1"/>
          </p:cNvSpPr>
          <p:nvPr>
            <p:ph type="ctrTitle" idx="4294967295"/>
          </p:nvPr>
        </p:nvSpPr>
        <p:spPr>
          <a:xfrm>
            <a:off x="1311300" y="957582"/>
            <a:ext cx="6521400" cy="2918700"/>
          </a:xfrm>
          <a:prstGeom prst="rect">
            <a:avLst/>
          </a:prstGeom>
        </p:spPr>
        <p:txBody>
          <a:bodyPr spcFirstLastPara="1" wrap="square" lIns="0" tIns="0" rIns="0" bIns="0" anchor="b" anchorCtr="0">
            <a:noAutofit/>
          </a:bodyPr>
          <a:lstStyle/>
          <a:p>
            <a:pPr marL="457200" lvl="0" indent="0" algn="ctr" rtl="0">
              <a:spcBef>
                <a:spcPts val="0"/>
              </a:spcBef>
              <a:spcAft>
                <a:spcPts val="0"/>
              </a:spcAft>
              <a:buNone/>
            </a:pPr>
            <a:r>
              <a:rPr lang="en" sz="6000">
                <a:solidFill>
                  <a:schemeClr val="lt1"/>
                </a:solidFill>
              </a:rPr>
              <a:t>Thank you!</a:t>
            </a:r>
            <a:endParaRPr sz="6000">
              <a:solidFill>
                <a:schemeClr val="lt1"/>
              </a:solidFill>
            </a:endParaRPr>
          </a:p>
          <a:p>
            <a:pPr marL="457200" lvl="0" indent="0" algn="ctr" rtl="0">
              <a:spcBef>
                <a:spcPts val="1000"/>
              </a:spcBef>
              <a:spcAft>
                <a:spcPts val="0"/>
              </a:spcAft>
              <a:buNone/>
            </a:pPr>
            <a:endParaRPr sz="6000">
              <a:solidFill>
                <a:schemeClr val="lt1"/>
              </a:solidFill>
            </a:endParaRPr>
          </a:p>
          <a:p>
            <a:pPr marL="457200" lvl="0" indent="0" algn="ctr" rtl="0">
              <a:spcBef>
                <a:spcPts val="1000"/>
              </a:spcBef>
              <a:spcAft>
                <a:spcPts val="1000"/>
              </a:spcAft>
              <a:buNone/>
            </a:pPr>
            <a:r>
              <a:rPr lang="en" sz="6000">
                <a:solidFill>
                  <a:schemeClr val="lt1"/>
                </a:solidFill>
              </a:rPr>
              <a:t>Q&amp;A</a:t>
            </a:r>
            <a:endParaRPr sz="6000">
              <a:solidFill>
                <a:schemeClr val="lt1"/>
              </a:solidFill>
            </a:endParaRPr>
          </a:p>
        </p:txBody>
      </p:sp>
      <p:sp>
        <p:nvSpPr>
          <p:cNvPr id="293" name="Google Shape;293;p4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
        <p:cNvGrpSpPr/>
        <p:nvPr/>
      </p:nvGrpSpPr>
      <p:grpSpPr>
        <a:xfrm>
          <a:off x="0" y="0"/>
          <a:ext cx="0" cy="0"/>
          <a:chOff x="0" y="0"/>
          <a:chExt cx="0" cy="0"/>
        </a:xfrm>
      </p:grpSpPr>
      <p:sp>
        <p:nvSpPr>
          <p:cNvPr id="68" name="Google Shape;68;p15"/>
          <p:cNvSpPr/>
          <p:nvPr/>
        </p:nvSpPr>
        <p:spPr>
          <a:xfrm>
            <a:off x="514725" y="9425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57150" dist="19050" dir="5400000" algn="bl" rotWithShape="0">
              <a:srgbClr val="1C45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a:spLocks noGrp="1"/>
          </p:cNvSpPr>
          <p:nvPr>
            <p:ph type="title" idx="4294967295"/>
          </p:nvPr>
        </p:nvSpPr>
        <p:spPr>
          <a:xfrm>
            <a:off x="2286450" y="205975"/>
            <a:ext cx="4571100" cy="538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solidFill>
                  <a:schemeClr val="lt1"/>
                </a:solidFill>
              </a:rPr>
              <a:t>Where is the Amazon?</a:t>
            </a:r>
            <a:endParaRPr>
              <a:solidFill>
                <a:schemeClr val="lt1"/>
              </a:solidFill>
            </a:endParaRPr>
          </a:p>
        </p:txBody>
      </p:sp>
      <p:sp>
        <p:nvSpPr>
          <p:cNvPr id="70" name="Google Shape;70;p15"/>
          <p:cNvSpPr/>
          <p:nvPr/>
        </p:nvSpPr>
        <p:spPr>
          <a:xfrm>
            <a:off x="2192625" y="2735275"/>
            <a:ext cx="819600" cy="202500"/>
          </a:xfrm>
          <a:prstGeom prst="wedgeRectCallout">
            <a:avLst>
              <a:gd name="adj1" fmla="val -18939"/>
              <a:gd name="adj2" fmla="val 86346"/>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Merriweather"/>
                <a:ea typeface="Merriweather"/>
                <a:cs typeface="Merriweather"/>
                <a:sym typeface="Merriweather"/>
              </a:rPr>
              <a:t>Amazon</a:t>
            </a:r>
            <a:endParaRPr sz="1000">
              <a:solidFill>
                <a:schemeClr val="dk1"/>
              </a:solidFill>
              <a:latin typeface="Merriweather"/>
              <a:ea typeface="Merriweather"/>
              <a:cs typeface="Merriweather"/>
              <a:sym typeface="Merriweather"/>
            </a:endParaRPr>
          </a:p>
        </p:txBody>
      </p:sp>
      <p:sp>
        <p:nvSpPr>
          <p:cNvPr id="71" name="Google Shape;71;p1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4</a:t>
            </a:fld>
            <a:endParaRPr>
              <a:solidFill>
                <a:schemeClr val="lt1"/>
              </a:solidFill>
            </a:endParaRPr>
          </a:p>
        </p:txBody>
      </p:sp>
      <p:cxnSp>
        <p:nvCxnSpPr>
          <p:cNvPr id="72" name="Google Shape;72;p15"/>
          <p:cNvCxnSpPr/>
          <p:nvPr/>
        </p:nvCxnSpPr>
        <p:spPr>
          <a:xfrm>
            <a:off x="2317175" y="1770550"/>
            <a:ext cx="0" cy="251700"/>
          </a:xfrm>
          <a:prstGeom prst="straightConnector1">
            <a:avLst/>
          </a:prstGeom>
          <a:noFill/>
          <a:ln w="19050" cap="flat" cmpd="sng">
            <a:solidFill>
              <a:schemeClr val="accent6"/>
            </a:solidFill>
            <a:prstDash val="solid"/>
            <a:round/>
            <a:headEnd type="diamond" w="med" len="med"/>
            <a:tailEnd type="oval" w="med" len="med"/>
          </a:ln>
        </p:spPr>
      </p:cxnSp>
      <p:cxnSp>
        <p:nvCxnSpPr>
          <p:cNvPr id="73" name="Google Shape;73;p15"/>
          <p:cNvCxnSpPr/>
          <p:nvPr/>
        </p:nvCxnSpPr>
        <p:spPr>
          <a:xfrm flipH="1">
            <a:off x="2428775" y="3040675"/>
            <a:ext cx="11100" cy="240900"/>
          </a:xfrm>
          <a:prstGeom prst="straightConnector1">
            <a:avLst/>
          </a:prstGeom>
          <a:noFill/>
          <a:ln w="19050" cap="flat" cmpd="sng">
            <a:solidFill>
              <a:schemeClr val="accent6"/>
            </a:solidFill>
            <a:prstDash val="solid"/>
            <a:round/>
            <a:headEnd type="diamond" w="med" len="med"/>
            <a:tailEnd type="oval" w="med" len="med"/>
          </a:ln>
        </p:spPr>
      </p:cxnSp>
      <p:sp>
        <p:nvSpPr>
          <p:cNvPr id="74" name="Google Shape;74;p15"/>
          <p:cNvSpPr/>
          <p:nvPr/>
        </p:nvSpPr>
        <p:spPr>
          <a:xfrm>
            <a:off x="2081275" y="1488225"/>
            <a:ext cx="893400" cy="202500"/>
          </a:xfrm>
          <a:prstGeom prst="wedgeRectCallout">
            <a:avLst>
              <a:gd name="adj1" fmla="val -25445"/>
              <a:gd name="adj2" fmla="val 9069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Merriweather"/>
                <a:ea typeface="Merriweather"/>
                <a:cs typeface="Merriweather"/>
                <a:sym typeface="Merriweather"/>
              </a:rPr>
              <a:t>Rutgers</a:t>
            </a:r>
            <a:endParaRPr sz="1000">
              <a:solidFill>
                <a:schemeClr val="dk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80" name="Google Shape;80;p16"/>
          <p:cNvSpPr txBox="1">
            <a:spLocks noGrp="1"/>
          </p:cNvSpPr>
          <p:nvPr>
            <p:ph type="body" idx="1"/>
          </p:nvPr>
        </p:nvSpPr>
        <p:spPr>
          <a:xfrm>
            <a:off x="3692775" y="1181000"/>
            <a:ext cx="5451300" cy="34116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Largest remaining rainforest which spans over 1.4 billion acres and 10 countries</a:t>
            </a:r>
            <a:endParaRPr sz="1800"/>
          </a:p>
          <a:p>
            <a:pPr marL="457200" lvl="0" indent="-342900" algn="l" rtl="0">
              <a:spcBef>
                <a:spcPts val="1000"/>
              </a:spcBef>
              <a:spcAft>
                <a:spcPts val="0"/>
              </a:spcAft>
              <a:buSzPts val="1800"/>
              <a:buChar char="⪢"/>
            </a:pPr>
            <a:r>
              <a:rPr lang="en" sz="1800"/>
              <a:t>One in ten species lives in Amazon</a:t>
            </a:r>
            <a:endParaRPr sz="1800"/>
          </a:p>
          <a:p>
            <a:pPr marL="457200" lvl="0" indent="-342900" algn="l" rtl="0">
              <a:spcBef>
                <a:spcPts val="1000"/>
              </a:spcBef>
              <a:spcAft>
                <a:spcPts val="0"/>
              </a:spcAft>
              <a:buSzPts val="1800"/>
              <a:buChar char="⪢"/>
            </a:pPr>
            <a:r>
              <a:rPr lang="en" sz="1800"/>
              <a:t>Link between the health of Amazon and health of the planet</a:t>
            </a:r>
            <a:endParaRPr sz="1800"/>
          </a:p>
          <a:p>
            <a:pPr marL="457200" lvl="0" indent="-342900" algn="l" rtl="0">
              <a:spcBef>
                <a:spcPts val="1000"/>
              </a:spcBef>
              <a:spcAft>
                <a:spcPts val="0"/>
              </a:spcAft>
              <a:buSzPts val="1800"/>
              <a:buChar char="⪢"/>
            </a:pPr>
            <a:r>
              <a:rPr lang="en" sz="1800"/>
              <a:t>Over 30 million people live and depend on the forest</a:t>
            </a:r>
            <a:endParaRPr sz="1800"/>
          </a:p>
          <a:p>
            <a:pPr marL="0" lvl="0" indent="0" algn="l" rtl="0">
              <a:spcBef>
                <a:spcPts val="1000"/>
              </a:spcBef>
              <a:spcAft>
                <a:spcPts val="0"/>
              </a:spcAft>
              <a:buNone/>
            </a:pPr>
            <a:endParaRPr sz="1800"/>
          </a:p>
          <a:p>
            <a:pPr marL="0" lvl="0" indent="0" algn="l" rtl="0">
              <a:spcBef>
                <a:spcPts val="1000"/>
              </a:spcBef>
              <a:spcAft>
                <a:spcPts val="1000"/>
              </a:spcAft>
              <a:buNone/>
            </a:pPr>
            <a:endParaRPr sz="1800"/>
          </a:p>
        </p:txBody>
      </p:sp>
      <p:sp>
        <p:nvSpPr>
          <p:cNvPr id="81" name="Google Shape;81;p16"/>
          <p:cNvSpPr txBox="1">
            <a:spLocks noGrp="1"/>
          </p:cNvSpPr>
          <p:nvPr>
            <p:ph type="title"/>
          </p:nvPr>
        </p:nvSpPr>
        <p:spPr>
          <a:xfrm>
            <a:off x="3692775" y="0"/>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Amazon Rainforest:</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87" name="Google Shape;87;p17"/>
          <p:cNvSpPr txBox="1">
            <a:spLocks noGrp="1"/>
          </p:cNvSpPr>
          <p:nvPr>
            <p:ph type="body" idx="1"/>
          </p:nvPr>
        </p:nvSpPr>
        <p:spPr>
          <a:xfrm>
            <a:off x="2689000" y="1456450"/>
            <a:ext cx="5451300" cy="34116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a:t>Combination of natural and human caused fires</a:t>
            </a:r>
            <a:endParaRPr/>
          </a:p>
          <a:p>
            <a:pPr marL="457200" lvl="0" indent="-342900" algn="l" rtl="0">
              <a:spcBef>
                <a:spcPts val="1000"/>
              </a:spcBef>
              <a:spcAft>
                <a:spcPts val="0"/>
              </a:spcAft>
              <a:buSzPts val="1800"/>
              <a:buChar char="⪢"/>
            </a:pPr>
            <a:r>
              <a:rPr lang="en"/>
              <a:t>Locals start fires for farming and agriculture</a:t>
            </a:r>
            <a:endParaRPr/>
          </a:p>
          <a:p>
            <a:pPr marL="457200" lvl="0" indent="-342900" algn="l" rtl="0">
              <a:spcBef>
                <a:spcPts val="1000"/>
              </a:spcBef>
              <a:spcAft>
                <a:spcPts val="0"/>
              </a:spcAft>
              <a:buSzPts val="1800"/>
              <a:buChar char="⪢"/>
            </a:pPr>
            <a:r>
              <a:rPr lang="en"/>
              <a:t>Natural causes include lightning strikes and extreme dry seasons</a:t>
            </a:r>
            <a:endParaRPr/>
          </a:p>
          <a:p>
            <a:pPr marL="0" lvl="0" indent="0" algn="l" rtl="0">
              <a:spcBef>
                <a:spcPts val="1000"/>
              </a:spcBef>
              <a:spcAft>
                <a:spcPts val="1000"/>
              </a:spcAft>
              <a:buNone/>
            </a:pPr>
            <a:endParaRPr sz="1800"/>
          </a:p>
        </p:txBody>
      </p:sp>
      <p:sp>
        <p:nvSpPr>
          <p:cNvPr id="88" name="Google Shape;88;p17"/>
          <p:cNvSpPr txBox="1">
            <a:spLocks noGrp="1"/>
          </p:cNvSpPr>
          <p:nvPr>
            <p:ph type="title"/>
          </p:nvPr>
        </p:nvSpPr>
        <p:spPr>
          <a:xfrm>
            <a:off x="2689000" y="275450"/>
            <a:ext cx="5832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Wildfires: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6"/>
            </a:gs>
          </a:gsLst>
          <a:lin ang="2700006" scaled="0"/>
        </a:gra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ctrTitle" idx="4294967295"/>
          </p:nvPr>
        </p:nvSpPr>
        <p:spPr>
          <a:xfrm>
            <a:off x="685800" y="1072212"/>
            <a:ext cx="7772400" cy="2999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lt1"/>
                </a:solidFill>
              </a:rPr>
              <a:t>Objective </a:t>
            </a:r>
            <a:endParaRPr sz="6000">
              <a:solidFill>
                <a:schemeClr val="lt1"/>
              </a:solidFill>
            </a:endParaRPr>
          </a:p>
          <a:p>
            <a:pPr marL="0" lvl="0" indent="0" algn="ctr" rtl="0">
              <a:spcBef>
                <a:spcPts val="0"/>
              </a:spcBef>
              <a:spcAft>
                <a:spcPts val="0"/>
              </a:spcAft>
              <a:buNone/>
            </a:pPr>
            <a:r>
              <a:rPr lang="en" sz="6000">
                <a:solidFill>
                  <a:schemeClr val="lt1"/>
                </a:solidFill>
              </a:rPr>
              <a:t>&amp; </a:t>
            </a:r>
            <a:endParaRPr sz="6000">
              <a:solidFill>
                <a:schemeClr val="lt1"/>
              </a:solidFill>
            </a:endParaRPr>
          </a:p>
          <a:p>
            <a:pPr marL="0" lvl="0" indent="0" algn="ctr" rtl="0">
              <a:spcBef>
                <a:spcPts val="0"/>
              </a:spcBef>
              <a:spcAft>
                <a:spcPts val="0"/>
              </a:spcAft>
              <a:buNone/>
            </a:pPr>
            <a:r>
              <a:rPr lang="en" sz="6000">
                <a:solidFill>
                  <a:schemeClr val="lt1"/>
                </a:solidFill>
              </a:rPr>
              <a:t>Data Description</a:t>
            </a:r>
            <a:endParaRPr sz="6000">
              <a:solidFill>
                <a:schemeClr val="lt1"/>
              </a:solidFill>
            </a:endParaRPr>
          </a:p>
        </p:txBody>
      </p:sp>
      <p:sp>
        <p:nvSpPr>
          <p:cNvPr id="94" name="Google Shape;94;p1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subTitle" idx="4294967295"/>
          </p:nvPr>
        </p:nvSpPr>
        <p:spPr>
          <a:xfrm>
            <a:off x="4047150" y="1926500"/>
            <a:ext cx="5018700" cy="26085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endParaRPr sz="1800">
              <a:latin typeface="Kalam"/>
              <a:ea typeface="Kalam"/>
              <a:cs typeface="Kalam"/>
              <a:sym typeface="Kalam"/>
            </a:endParaRPr>
          </a:p>
          <a:p>
            <a:pPr marL="457200" lvl="0" indent="-342900" algn="l" rtl="0">
              <a:lnSpc>
                <a:spcPct val="100000"/>
              </a:lnSpc>
              <a:spcBef>
                <a:spcPts val="0"/>
              </a:spcBef>
              <a:spcAft>
                <a:spcPts val="0"/>
              </a:spcAft>
              <a:buSzPts val="1800"/>
              <a:buChar char="⪢"/>
            </a:pPr>
            <a:r>
              <a:rPr lang="en" sz="1800">
                <a:latin typeface="Kalam"/>
                <a:ea typeface="Kalam"/>
                <a:cs typeface="Kalam"/>
                <a:sym typeface="Kalam"/>
              </a:rPr>
              <a:t>Is there an increasing trend of forest fires which might be traced back to climate change and/or human caused fires?</a:t>
            </a:r>
            <a:endParaRPr sz="1800">
              <a:latin typeface="Kalam"/>
              <a:ea typeface="Kalam"/>
              <a:cs typeface="Kalam"/>
              <a:sym typeface="Kalam"/>
            </a:endParaRPr>
          </a:p>
          <a:p>
            <a:pPr marL="457200" lvl="0" indent="0" algn="l" rtl="0">
              <a:lnSpc>
                <a:spcPct val="100000"/>
              </a:lnSpc>
              <a:spcBef>
                <a:spcPts val="0"/>
              </a:spcBef>
              <a:spcAft>
                <a:spcPts val="0"/>
              </a:spcAft>
              <a:buNone/>
            </a:pPr>
            <a:endParaRPr sz="1800">
              <a:latin typeface="Kalam"/>
              <a:ea typeface="Kalam"/>
              <a:cs typeface="Kalam"/>
              <a:sym typeface="Kalam"/>
            </a:endParaRPr>
          </a:p>
          <a:p>
            <a:pPr marL="457200" lvl="0" indent="-342900" algn="l" rtl="0">
              <a:lnSpc>
                <a:spcPct val="100000"/>
              </a:lnSpc>
              <a:spcBef>
                <a:spcPts val="0"/>
              </a:spcBef>
              <a:spcAft>
                <a:spcPts val="0"/>
              </a:spcAft>
              <a:buSzPts val="1800"/>
              <a:buFont typeface="Kalam"/>
              <a:buChar char="⪢"/>
            </a:pPr>
            <a:r>
              <a:rPr lang="en" sz="1800">
                <a:latin typeface="Kalam"/>
                <a:ea typeface="Kalam"/>
                <a:cs typeface="Kalam"/>
                <a:sym typeface="Kalam"/>
              </a:rPr>
              <a:t>Can we accurately predict forest fires?</a:t>
            </a:r>
            <a:endParaRPr sz="1800">
              <a:latin typeface="Kalam"/>
              <a:ea typeface="Kalam"/>
              <a:cs typeface="Kalam"/>
              <a:sym typeface="Kalam"/>
            </a:endParaRPr>
          </a:p>
          <a:p>
            <a:pPr marL="914400" lvl="0" indent="0" algn="l" rtl="0">
              <a:lnSpc>
                <a:spcPct val="100000"/>
              </a:lnSpc>
              <a:spcBef>
                <a:spcPts val="0"/>
              </a:spcBef>
              <a:spcAft>
                <a:spcPts val="0"/>
              </a:spcAft>
              <a:buNone/>
            </a:pPr>
            <a:endParaRPr sz="1800">
              <a:latin typeface="Kalam"/>
              <a:ea typeface="Kalam"/>
              <a:cs typeface="Kalam"/>
              <a:sym typeface="Kalam"/>
            </a:endParaRPr>
          </a:p>
          <a:p>
            <a:pPr marL="0" lvl="0" indent="0" algn="l" rtl="0">
              <a:lnSpc>
                <a:spcPct val="100000"/>
              </a:lnSpc>
              <a:spcBef>
                <a:spcPts val="0"/>
              </a:spcBef>
              <a:spcAft>
                <a:spcPts val="0"/>
              </a:spcAft>
              <a:buNone/>
            </a:pPr>
            <a:endParaRPr sz="1800"/>
          </a:p>
        </p:txBody>
      </p:sp>
      <p:sp>
        <p:nvSpPr>
          <p:cNvPr id="100" name="Google Shape;100;p1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101" name="Google Shape;101;p19"/>
          <p:cNvSpPr/>
          <p:nvPr/>
        </p:nvSpPr>
        <p:spPr>
          <a:xfrm>
            <a:off x="6035150" y="537251"/>
            <a:ext cx="1042705" cy="1067117"/>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AA84F"/>
              </a:solidFill>
            </a:endParaRPr>
          </a:p>
        </p:txBody>
      </p:sp>
      <p:sp>
        <p:nvSpPr>
          <p:cNvPr id="102" name="Google Shape;102;p19"/>
          <p:cNvSpPr txBox="1">
            <a:spLocks noGrp="1"/>
          </p:cNvSpPr>
          <p:nvPr>
            <p:ph type="title" idx="4294967295"/>
          </p:nvPr>
        </p:nvSpPr>
        <p:spPr>
          <a:xfrm>
            <a:off x="4260275" y="576188"/>
            <a:ext cx="3491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000"/>
              <a:t>Objective: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idx="4294967295"/>
          </p:nvPr>
        </p:nvSpPr>
        <p:spPr>
          <a:xfrm>
            <a:off x="2222675" y="3275"/>
            <a:ext cx="45711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a:t>Data Description</a:t>
            </a:r>
            <a:endParaRPr sz="3600"/>
          </a:p>
        </p:txBody>
      </p:sp>
      <p:sp>
        <p:nvSpPr>
          <p:cNvPr id="108" name="Google Shape;108;p2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9</a:t>
            </a:fld>
            <a:endParaRPr>
              <a:solidFill>
                <a:schemeClr val="lt1"/>
              </a:solidFill>
            </a:endParaRPr>
          </a:p>
        </p:txBody>
      </p:sp>
      <p:pic>
        <p:nvPicPr>
          <p:cNvPr id="109" name="Google Shape;109;p20"/>
          <p:cNvPicPr preferRelativeResize="0"/>
          <p:nvPr/>
        </p:nvPicPr>
        <p:blipFill>
          <a:blip r:embed="rId3">
            <a:alphaModFix/>
          </a:blip>
          <a:stretch>
            <a:fillRect/>
          </a:stretch>
        </p:blipFill>
        <p:spPr>
          <a:xfrm>
            <a:off x="0" y="1354638"/>
            <a:ext cx="3686100" cy="1425225"/>
          </a:xfrm>
          <a:prstGeom prst="rect">
            <a:avLst/>
          </a:prstGeom>
          <a:noFill/>
          <a:ln>
            <a:noFill/>
          </a:ln>
        </p:spPr>
      </p:pic>
      <p:pic>
        <p:nvPicPr>
          <p:cNvPr id="110" name="Google Shape;110;p20"/>
          <p:cNvPicPr preferRelativeResize="0"/>
          <p:nvPr/>
        </p:nvPicPr>
        <p:blipFill>
          <a:blip r:embed="rId4">
            <a:alphaModFix/>
          </a:blip>
          <a:stretch>
            <a:fillRect/>
          </a:stretch>
        </p:blipFill>
        <p:spPr>
          <a:xfrm>
            <a:off x="5129425" y="1354638"/>
            <a:ext cx="4014574" cy="1425225"/>
          </a:xfrm>
          <a:prstGeom prst="rect">
            <a:avLst/>
          </a:prstGeom>
          <a:noFill/>
          <a:ln>
            <a:noFill/>
          </a:ln>
        </p:spPr>
      </p:pic>
      <p:pic>
        <p:nvPicPr>
          <p:cNvPr id="111" name="Google Shape;111;p20"/>
          <p:cNvPicPr preferRelativeResize="0"/>
          <p:nvPr/>
        </p:nvPicPr>
        <p:blipFill>
          <a:blip r:embed="rId5">
            <a:alphaModFix/>
          </a:blip>
          <a:stretch>
            <a:fillRect/>
          </a:stretch>
        </p:blipFill>
        <p:spPr>
          <a:xfrm>
            <a:off x="2665175" y="3273813"/>
            <a:ext cx="3686099" cy="1394932"/>
          </a:xfrm>
          <a:prstGeom prst="rect">
            <a:avLst/>
          </a:prstGeom>
          <a:noFill/>
          <a:ln>
            <a:noFill/>
          </a:ln>
        </p:spPr>
      </p:pic>
      <p:pic>
        <p:nvPicPr>
          <p:cNvPr id="112" name="Google Shape;112;p20"/>
          <p:cNvPicPr preferRelativeResize="0"/>
          <p:nvPr/>
        </p:nvPicPr>
        <p:blipFill>
          <a:blip r:embed="rId6">
            <a:alphaModFix/>
          </a:blip>
          <a:stretch>
            <a:fillRect/>
          </a:stretch>
        </p:blipFill>
        <p:spPr>
          <a:xfrm>
            <a:off x="5129425" y="1013075"/>
            <a:ext cx="3545046" cy="189163"/>
          </a:xfrm>
          <a:prstGeom prst="rect">
            <a:avLst/>
          </a:prstGeom>
          <a:noFill/>
          <a:ln>
            <a:noFill/>
          </a:ln>
        </p:spPr>
      </p:pic>
      <p:cxnSp>
        <p:nvCxnSpPr>
          <p:cNvPr id="113" name="Google Shape;113;p20"/>
          <p:cNvCxnSpPr>
            <a:stCxn id="109" idx="3"/>
            <a:endCxn id="110" idx="1"/>
          </p:cNvCxnSpPr>
          <p:nvPr/>
        </p:nvCxnSpPr>
        <p:spPr>
          <a:xfrm>
            <a:off x="3686100" y="2067250"/>
            <a:ext cx="1443300" cy="0"/>
          </a:xfrm>
          <a:prstGeom prst="straightConnector1">
            <a:avLst/>
          </a:prstGeom>
          <a:noFill/>
          <a:ln w="9525" cap="flat" cmpd="sng">
            <a:solidFill>
              <a:schemeClr val="dk2"/>
            </a:solidFill>
            <a:prstDash val="solid"/>
            <a:round/>
            <a:headEnd type="none" w="med" len="med"/>
            <a:tailEnd type="triangle" w="med" len="med"/>
          </a:ln>
        </p:spPr>
      </p:cxnSp>
      <p:cxnSp>
        <p:nvCxnSpPr>
          <p:cNvPr id="114" name="Google Shape;114;p20"/>
          <p:cNvCxnSpPr>
            <a:stCxn id="110" idx="2"/>
            <a:endCxn id="111" idx="0"/>
          </p:cNvCxnSpPr>
          <p:nvPr/>
        </p:nvCxnSpPr>
        <p:spPr>
          <a:xfrm flipH="1">
            <a:off x="4508112" y="2779863"/>
            <a:ext cx="2628600" cy="493800"/>
          </a:xfrm>
          <a:prstGeom prst="straightConnector1">
            <a:avLst/>
          </a:prstGeom>
          <a:noFill/>
          <a:ln w="9525" cap="flat" cmpd="sng">
            <a:solidFill>
              <a:schemeClr val="dk2"/>
            </a:solidFill>
            <a:prstDash val="solid"/>
            <a:round/>
            <a:headEnd type="none" w="med" len="med"/>
            <a:tailEnd type="triangle" w="med" len="med"/>
          </a:ln>
        </p:spPr>
      </p:cxnSp>
      <p:pic>
        <p:nvPicPr>
          <p:cNvPr id="115" name="Google Shape;115;p20"/>
          <p:cNvPicPr preferRelativeResize="0"/>
          <p:nvPr/>
        </p:nvPicPr>
        <p:blipFill>
          <a:blip r:embed="rId7">
            <a:alphaModFix/>
          </a:blip>
          <a:stretch>
            <a:fillRect/>
          </a:stretch>
        </p:blipFill>
        <p:spPr>
          <a:xfrm>
            <a:off x="1450388" y="4749898"/>
            <a:ext cx="6115667" cy="189175"/>
          </a:xfrm>
          <a:prstGeom prst="rect">
            <a:avLst/>
          </a:prstGeom>
          <a:noFill/>
          <a:ln>
            <a:noFill/>
          </a:ln>
        </p:spPr>
      </p:pic>
    </p:spTree>
  </p:cSld>
  <p:clrMapOvr>
    <a:masterClrMapping/>
  </p:clrMapOvr>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791</Words>
  <Application>Microsoft Office PowerPoint</Application>
  <PresentationFormat>On-screen Show (16:9)</PresentationFormat>
  <Paragraphs>184</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Merriweather</vt:lpstr>
      <vt:lpstr>Kalam</vt:lpstr>
      <vt:lpstr>Georgia</vt:lpstr>
      <vt:lpstr>Woodville template</vt:lpstr>
      <vt:lpstr>Amazon Rainforest Wildfires</vt:lpstr>
      <vt:lpstr>Outline:</vt:lpstr>
      <vt:lpstr>Introduction</vt:lpstr>
      <vt:lpstr>Where is the Amazon?</vt:lpstr>
      <vt:lpstr>Amazon Rainforest:</vt:lpstr>
      <vt:lpstr>Wildfires:</vt:lpstr>
      <vt:lpstr>Objective  &amp;  Data Description</vt:lpstr>
      <vt:lpstr>Objective:</vt:lpstr>
      <vt:lpstr>Data Description</vt:lpstr>
      <vt:lpstr>Original Data Plot</vt:lpstr>
      <vt:lpstr>Data Analysis  &amp;  Time Series Models</vt:lpstr>
      <vt:lpstr>PowerPoint Presentation</vt:lpstr>
      <vt:lpstr>PowerPoint Presentation</vt:lpstr>
      <vt:lpstr>PowerPoint Presentation</vt:lpstr>
      <vt:lpstr>Training and Test data set</vt:lpstr>
      <vt:lpstr>PowerPoint Presentation</vt:lpstr>
      <vt:lpstr>PowerPoint Presentation</vt:lpstr>
      <vt:lpstr>PowerPoint Presentation</vt:lpstr>
      <vt:lpstr>PowerPoint Presentation</vt:lpstr>
      <vt:lpstr>PowerPoint Presentation</vt:lpstr>
      <vt:lpstr>Check for Stationarity: ADF Test</vt:lpstr>
      <vt:lpstr>Check for Stationarity: KPSS Test</vt:lpstr>
      <vt:lpstr>Holts Winter</vt:lpstr>
      <vt:lpstr>PowerPoint Presentation</vt:lpstr>
      <vt:lpstr>Prediction Using Arima Models</vt:lpstr>
      <vt:lpstr>PowerPoint Presentation</vt:lpstr>
      <vt:lpstr>Prediction Using Arima Models</vt:lpstr>
      <vt:lpstr>PowerPoint Presentation</vt:lpstr>
      <vt:lpstr>Results</vt:lpstr>
      <vt:lpstr>Results</vt:lpstr>
      <vt:lpstr>Conclusion &amp; Outlook</vt:lpstr>
      <vt:lpstr>Conclusion</vt:lpstr>
      <vt:lpstr>Resources:</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Rainforest Wildfires</dc:title>
  <dc:creator>Harsha Mangnani</dc:creator>
  <cp:lastModifiedBy> </cp:lastModifiedBy>
  <cp:revision>4</cp:revision>
  <dcterms:modified xsi:type="dcterms:W3CDTF">2020-03-23T03:28:43Z</dcterms:modified>
</cp:coreProperties>
</file>